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54"/>
  </p:notesMasterIdLst>
  <p:sldIdLst>
    <p:sldId id="256" r:id="rId2"/>
    <p:sldId id="414" r:id="rId3"/>
    <p:sldId id="412" r:id="rId4"/>
    <p:sldId id="465" r:id="rId5"/>
    <p:sldId id="418" r:id="rId6"/>
    <p:sldId id="419" r:id="rId7"/>
    <p:sldId id="420" r:id="rId8"/>
    <p:sldId id="466" r:id="rId9"/>
    <p:sldId id="467" r:id="rId10"/>
    <p:sldId id="417" r:id="rId11"/>
    <p:sldId id="441" r:id="rId12"/>
    <p:sldId id="421" r:id="rId13"/>
    <p:sldId id="443" r:id="rId14"/>
    <p:sldId id="504" r:id="rId15"/>
    <p:sldId id="449" r:id="rId16"/>
    <p:sldId id="450" r:id="rId17"/>
    <p:sldId id="451" r:id="rId18"/>
    <p:sldId id="455" r:id="rId19"/>
    <p:sldId id="447" r:id="rId20"/>
    <p:sldId id="470" r:id="rId21"/>
    <p:sldId id="471" r:id="rId22"/>
    <p:sldId id="472" r:id="rId23"/>
    <p:sldId id="474" r:id="rId24"/>
    <p:sldId id="473" r:id="rId25"/>
    <p:sldId id="475" r:id="rId26"/>
    <p:sldId id="476" r:id="rId27"/>
    <p:sldId id="486" r:id="rId28"/>
    <p:sldId id="487" r:id="rId29"/>
    <p:sldId id="488" r:id="rId30"/>
    <p:sldId id="489" r:id="rId31"/>
    <p:sldId id="485" r:id="rId32"/>
    <p:sldId id="490" r:id="rId33"/>
    <p:sldId id="477" r:id="rId34"/>
    <p:sldId id="479" r:id="rId35"/>
    <p:sldId id="480" r:id="rId36"/>
    <p:sldId id="481" r:id="rId37"/>
    <p:sldId id="491" r:id="rId38"/>
    <p:sldId id="495" r:id="rId39"/>
    <p:sldId id="482" r:id="rId40"/>
    <p:sldId id="483" r:id="rId41"/>
    <p:sldId id="493" r:id="rId42"/>
    <p:sldId id="494" r:id="rId43"/>
    <p:sldId id="496" r:id="rId44"/>
    <p:sldId id="497" r:id="rId45"/>
    <p:sldId id="503" r:id="rId46"/>
    <p:sldId id="498" r:id="rId47"/>
    <p:sldId id="499" r:id="rId48"/>
    <p:sldId id="500" r:id="rId49"/>
    <p:sldId id="501" r:id="rId50"/>
    <p:sldId id="502" r:id="rId51"/>
    <p:sldId id="492" r:id="rId52"/>
    <p:sldId id="45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EEB1AC-E380-4EEE-8E46-69ABF6DCCF53}">
          <p14:sldIdLst>
            <p14:sldId id="256"/>
          </p14:sldIdLst>
        </p14:section>
        <p14:section name="Untitled Section" id="{0CD26E5B-64BB-42E1-B40B-3B756B9142E2}">
          <p14:sldIdLst>
            <p14:sldId id="414"/>
            <p14:sldId id="412"/>
            <p14:sldId id="465"/>
            <p14:sldId id="418"/>
            <p14:sldId id="419"/>
            <p14:sldId id="420"/>
            <p14:sldId id="466"/>
            <p14:sldId id="467"/>
            <p14:sldId id="417"/>
            <p14:sldId id="441"/>
            <p14:sldId id="421"/>
            <p14:sldId id="443"/>
            <p14:sldId id="504"/>
            <p14:sldId id="449"/>
            <p14:sldId id="450"/>
            <p14:sldId id="451"/>
            <p14:sldId id="455"/>
            <p14:sldId id="447"/>
            <p14:sldId id="470"/>
            <p14:sldId id="471"/>
            <p14:sldId id="472"/>
            <p14:sldId id="474"/>
            <p14:sldId id="473"/>
            <p14:sldId id="475"/>
            <p14:sldId id="476"/>
            <p14:sldId id="486"/>
            <p14:sldId id="487"/>
            <p14:sldId id="488"/>
            <p14:sldId id="489"/>
            <p14:sldId id="485"/>
            <p14:sldId id="490"/>
            <p14:sldId id="477"/>
            <p14:sldId id="479"/>
            <p14:sldId id="480"/>
            <p14:sldId id="481"/>
            <p14:sldId id="491"/>
            <p14:sldId id="495"/>
            <p14:sldId id="482"/>
            <p14:sldId id="483"/>
            <p14:sldId id="493"/>
            <p14:sldId id="494"/>
            <p14:sldId id="496"/>
            <p14:sldId id="497"/>
            <p14:sldId id="503"/>
            <p14:sldId id="498"/>
            <p14:sldId id="499"/>
            <p14:sldId id="500"/>
            <p14:sldId id="501"/>
            <p14:sldId id="502"/>
            <p14:sldId id="492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 Schmiedlechner" initials="TS" lastIdx="2" clrIdx="0">
    <p:extLst>
      <p:ext uri="{19B8F6BF-5375-455C-9EA6-DF929625EA0E}">
        <p15:presenceInfo xmlns:p15="http://schemas.microsoft.com/office/powerpoint/2012/main" userId="00b88f277b1e97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361" autoAdjust="0"/>
    <p:restoredTop sz="89942" autoAdjust="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outlineViewPr>
    <p:cViewPr>
      <p:scale>
        <a:sx n="33" d="100"/>
        <a:sy n="33" d="100"/>
      </p:scale>
      <p:origin x="0" y="-24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90283-6DD0-42C5-8B20-78BFABA39FED}" type="datetimeFigureOut">
              <a:rPr lang="de-DE" smtClean="0"/>
              <a:t>14.11.2021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1A9FD-DA3B-478F-96D6-B61EC6FF913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651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Introducing myself, Una-May (ALFA), and Enrique (NEO)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458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942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852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66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988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16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23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686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904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62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476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811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41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803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886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834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94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314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884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282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268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62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235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46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099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473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381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737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816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318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50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399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335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4630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341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6995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3992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986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21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3489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7458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481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562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21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62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2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775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6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A9FD-DA3B-478F-96D6-B61EC6FF913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90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2414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F4AC2B5-A1F5-4638-AEC7-D1C5AA4990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A975BC-4B25-4F79-9572-5029421B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9044" y="6459784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lang="en-US" b="1" i="0" smtClean="0">
                <a:effectLst/>
              </a:defRPr>
            </a:lvl1pPr>
          </a:lstStyle>
          <a:p>
            <a:r>
              <a:rPr lang="en-US" dirty="0"/>
              <a:t>Spatial Coevolutionary Deep Neural Networks Training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F8EB9F3-ED36-4A28-876C-F8CE16AA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29637A9-119A-49DA-BD12-AAC58B377D8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93FB0E8-7F97-4A73-8923-69E4781C11E8}"/>
              </a:ext>
            </a:extLst>
          </p:cNvPr>
          <p:cNvSpPr txBox="1">
            <a:spLocks/>
          </p:cNvSpPr>
          <p:nvPr userDrawn="1"/>
        </p:nvSpPr>
        <p:spPr>
          <a:xfrm>
            <a:off x="7489056" y="6459784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</a:t>
            </a:r>
            <a:r>
              <a:rPr lang="en-US" dirty="0" err="1"/>
              <a:t>Toutouh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5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58334-3637-4A56-893B-C428A579F96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05E775-1F12-4AF2-A86E-16F943BFD837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08FE02B-020C-4743-9C20-67C2ED3B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573319D-3AD7-4162-BA7F-016988B5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9044" y="6459784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lang="en-US" b="1" i="0" smtClean="0">
                <a:effectLst/>
              </a:defRPr>
            </a:lvl1pPr>
          </a:lstStyle>
          <a:p>
            <a:r>
              <a:rPr lang="en-US" dirty="0"/>
              <a:t>Spatial Coevolutionary Deep Neural Networks Training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CBB79B6-B345-47C2-80E2-ACBC1FB7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29637A9-119A-49DA-BD12-AAC58B377D8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E49D3C-DA33-42F7-9B8E-BE37A7C3E69A}"/>
              </a:ext>
            </a:extLst>
          </p:cNvPr>
          <p:cNvSpPr txBox="1">
            <a:spLocks/>
          </p:cNvSpPr>
          <p:nvPr userDrawn="1"/>
        </p:nvSpPr>
        <p:spPr>
          <a:xfrm>
            <a:off x="7489056" y="6459784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</a:t>
            </a:r>
            <a:r>
              <a:rPr lang="en-US" dirty="0" err="1"/>
              <a:t>Toutouh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6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BD912-8E19-4F6B-9F93-4F96D7637757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85F1C-4B79-436E-89FF-8458FDB96F01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CAD0B8E-2084-4ECE-BB29-5A4AE587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325A56-7849-4FA7-904D-C5A13BFD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9044" y="6459784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lang="en-US" b="1" i="0" smtClean="0">
                <a:effectLst/>
              </a:defRPr>
            </a:lvl1pPr>
          </a:lstStyle>
          <a:p>
            <a:r>
              <a:rPr lang="en-US" dirty="0"/>
              <a:t>Spatial Coevolutionary Deep Neural Networks Training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12F6828-E16C-478D-B6F4-44D7BEA9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29637A9-119A-49DA-BD12-AAC58B377D8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189C8A8-E345-45BD-9429-6F4242C7D122}"/>
              </a:ext>
            </a:extLst>
          </p:cNvPr>
          <p:cNvSpPr txBox="1">
            <a:spLocks/>
          </p:cNvSpPr>
          <p:nvPr userDrawn="1"/>
        </p:nvSpPr>
        <p:spPr>
          <a:xfrm>
            <a:off x="7489056" y="6459784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</a:t>
            </a:r>
            <a:r>
              <a:rPr lang="en-US" dirty="0" err="1"/>
              <a:t>Toutouh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8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>
            <a:lvl1pPr marL="0">
              <a:defRPr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861" y="1548882"/>
            <a:ext cx="11234057" cy="43202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4E8BFB-7EDA-4727-8853-00EAB930188E}"/>
              </a:ext>
            </a:extLst>
          </p:cNvPr>
          <p:cNvCxnSpPr>
            <a:cxnSpLocks/>
          </p:cNvCxnSpPr>
          <p:nvPr userDrawn="1"/>
        </p:nvCxnSpPr>
        <p:spPr>
          <a:xfrm>
            <a:off x="475861" y="1255044"/>
            <a:ext cx="1123405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45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A1E4D4-EA5E-45DF-93DB-082562C2A4EA}"/>
              </a:ext>
            </a:extLst>
          </p:cNvPr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ADA7BB-ACAD-4399-A4F2-49C8B728A8CD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9CC6030-7260-4F07-B62D-76A4C1BE5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6885618-61F7-4347-9C1F-7F9010221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044" y="6459784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lang="en-US" b="1" i="0" smtClean="0">
                <a:effectLst/>
              </a:defRPr>
            </a:lvl1pPr>
          </a:lstStyle>
          <a:p>
            <a:r>
              <a:rPr lang="en-US" dirty="0"/>
              <a:t>Spatial Coevolutionary Deep Neural Networks Training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C8D567-461B-44D9-B9ED-068852E48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9637A9-119A-49DA-BD12-AAC58B377D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7B37606-ACFA-4528-83CF-6068E5FDA400}"/>
              </a:ext>
            </a:extLst>
          </p:cNvPr>
          <p:cNvSpPr txBox="1">
            <a:spLocks/>
          </p:cNvSpPr>
          <p:nvPr userDrawn="1"/>
        </p:nvSpPr>
        <p:spPr>
          <a:xfrm>
            <a:off x="7489056" y="6459784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</a:t>
            </a:r>
            <a:r>
              <a:rPr lang="en-US" dirty="0" err="1"/>
              <a:t>Toutouh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9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319D90-547A-4079-9860-73D294324489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A7EA8F-3CF1-4455-9E8A-5D583693EB3D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58EAB8-5C80-4C61-A265-DB77FC3B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F137CD0-347A-407E-A9D3-EC561982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9044" y="6459784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lang="en-US" b="1" i="0" smtClean="0">
                <a:effectLst/>
              </a:defRPr>
            </a:lvl1pPr>
          </a:lstStyle>
          <a:p>
            <a:r>
              <a:rPr lang="en-US" dirty="0"/>
              <a:t>Spatial Coevolutionary Deep Neural Networks Training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0BFEB34-7995-4D25-AEC4-96F861BB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29637A9-119A-49DA-BD12-AAC58B377D8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BB32B3D-6062-41EF-87D7-7EA7235BB5FA}"/>
              </a:ext>
            </a:extLst>
          </p:cNvPr>
          <p:cNvSpPr txBox="1">
            <a:spLocks/>
          </p:cNvSpPr>
          <p:nvPr userDrawn="1"/>
        </p:nvSpPr>
        <p:spPr>
          <a:xfrm>
            <a:off x="7489056" y="6459784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</a:t>
            </a:r>
            <a:r>
              <a:rPr lang="en-US" dirty="0" err="1"/>
              <a:t>Toutouh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9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ED5140-EEA0-4D3E-B034-CDE2E038DF63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C0608D-74B6-4270-B234-18356F4F5D0A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87155C9-CCE4-4860-B4C6-A103A5B42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0AB3039-1060-49B1-8492-A5D87732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9044" y="6459784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lang="en-US" b="1" i="0" smtClean="0">
                <a:effectLst/>
              </a:defRPr>
            </a:lvl1pPr>
          </a:lstStyle>
          <a:p>
            <a:r>
              <a:rPr lang="en-US" dirty="0"/>
              <a:t>Spatial Coevolutionary Deep Neural Networks Training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126324A-5CCE-426F-AE95-332F53A7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29637A9-119A-49DA-BD12-AAC58B377D8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539AEE8-F10D-49DF-AADF-9BC1C02D260E}"/>
              </a:ext>
            </a:extLst>
          </p:cNvPr>
          <p:cNvSpPr txBox="1">
            <a:spLocks/>
          </p:cNvSpPr>
          <p:nvPr userDrawn="1"/>
        </p:nvSpPr>
        <p:spPr>
          <a:xfrm>
            <a:off x="7489056" y="6459784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</a:t>
            </a:r>
            <a:r>
              <a:rPr lang="en-US" dirty="0" err="1"/>
              <a:t>Toutouh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6A2745-0E46-4903-B3A1-259B58E721B0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08B3BC-390C-489B-8E73-CBA48C0C6282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79A4DFC-524B-4552-81B4-A9BF598D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8495DC7-2431-43A6-B2DE-B391D285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9044" y="6459784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lang="en-US" b="1" i="0" smtClean="0">
                <a:effectLst/>
              </a:defRPr>
            </a:lvl1pPr>
          </a:lstStyle>
          <a:p>
            <a:r>
              <a:rPr lang="en-US" dirty="0"/>
              <a:t>Spatial Coevolutionary Deep Neural Networks Training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3F38F00-69A4-4CC7-BFC7-937CC007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29637A9-119A-49DA-BD12-AAC58B377D8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C7488B-4D18-4ED7-9967-029EAC07B19A}"/>
              </a:ext>
            </a:extLst>
          </p:cNvPr>
          <p:cNvSpPr txBox="1">
            <a:spLocks/>
          </p:cNvSpPr>
          <p:nvPr userDrawn="1"/>
        </p:nvSpPr>
        <p:spPr>
          <a:xfrm>
            <a:off x="7489056" y="6459784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</a:t>
            </a:r>
            <a:r>
              <a:rPr lang="en-US" dirty="0" err="1"/>
              <a:t>Toutouh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1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AC8CBC-E0C6-4ECE-9C6A-3BEEA28C9C69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269AB-CC59-49A3-BA4F-661FAEF8AF22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51E7005-35A8-4375-90DB-7876EB7B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E91D066-C6A3-4C4C-9AF3-134BCB0E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9044" y="6459784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lang="en-US" b="1" i="0" smtClean="0">
                <a:effectLst/>
              </a:defRPr>
            </a:lvl1pPr>
          </a:lstStyle>
          <a:p>
            <a:r>
              <a:rPr lang="en-US" dirty="0"/>
              <a:t>Spatial Coevolutionary Deep Neural Networks Training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C4B5600-6CCF-4D88-98CA-326ACD6A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29637A9-119A-49DA-BD12-AAC58B377D8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56D9363-25B3-4D65-A94A-E213D1A2A64C}"/>
              </a:ext>
            </a:extLst>
          </p:cNvPr>
          <p:cNvSpPr txBox="1">
            <a:spLocks/>
          </p:cNvSpPr>
          <p:nvPr userDrawn="1"/>
        </p:nvSpPr>
        <p:spPr>
          <a:xfrm>
            <a:off x="7489056" y="6459784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</a:t>
            </a:r>
            <a:r>
              <a:rPr lang="en-US" dirty="0" err="1"/>
              <a:t>Toutouh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645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785518D-3C13-4993-8EF0-50FBF4502989}" type="datetime1">
              <a:rPr lang="en-US" smtClean="0"/>
              <a:t>14-Nov-21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Genetic Programming Theory &amp; Practice XVI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25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F9B6C61-C7B0-42AB-B64D-C189187E8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4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jamal@lcc.uma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vidia-research-mingyuliu.com/gauga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5.gif"/><Relationship Id="rId7" Type="http://schemas.openxmlformats.org/officeDocument/2006/relationships/image" Target="../media/image5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55.gif"/><Relationship Id="rId10" Type="http://schemas.openxmlformats.org/officeDocument/2006/relationships/image" Target="../media/image59.jpg"/><Relationship Id="rId4" Type="http://schemas.openxmlformats.org/officeDocument/2006/relationships/image" Target="../media/image54.gif"/><Relationship Id="rId9" Type="http://schemas.openxmlformats.org/officeDocument/2006/relationships/image" Target="../media/image5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mailto:jamal@lcc.uma.e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944AA0-22CB-4070-B1D2-F4ED89109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92266"/>
            <a:ext cx="12192000" cy="204352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latin typeface="Century Gothic" panose="020B0502020202020204" pitchFamily="34" charset="0"/>
              </a:rPr>
              <a:t>Lipizzaner: </a:t>
            </a:r>
            <a:br>
              <a:rPr lang="en-US" sz="5400" b="1" dirty="0">
                <a:latin typeface="Century Gothic" panose="020B0502020202020204" pitchFamily="34" charset="0"/>
              </a:rPr>
            </a:br>
            <a:r>
              <a:rPr lang="en-US" sz="4400" b="1" dirty="0">
                <a:latin typeface="Century Gothic" panose="020B0502020202020204" pitchFamily="34" charset="0"/>
              </a:rPr>
              <a:t>Gradient-based Coevolution GAN Training</a:t>
            </a:r>
            <a:endParaRPr lang="en-US" sz="5400" b="1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3F220BB-4493-46C0-98CB-5E1F60B28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46" y="33090"/>
            <a:ext cx="3290724" cy="101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53E1D8-6216-43DB-8967-20880C06B460}"/>
              </a:ext>
            </a:extLst>
          </p:cNvPr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E5CD56-E44B-4F38-AFD3-45DE4E602FCD}"/>
              </a:ext>
            </a:extLst>
          </p:cNvPr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7CC67C8-AD2C-46BF-BBF5-0977A91EF547}"/>
              </a:ext>
            </a:extLst>
          </p:cNvPr>
          <p:cNvSpPr txBox="1">
            <a:spLocks/>
          </p:cNvSpPr>
          <p:nvPr/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66D003B-1836-444B-8337-074EC0CD510C}"/>
              </a:ext>
            </a:extLst>
          </p:cNvPr>
          <p:cNvSpPr txBox="1">
            <a:spLocks/>
          </p:cNvSpPr>
          <p:nvPr/>
        </p:nvSpPr>
        <p:spPr>
          <a:xfrm>
            <a:off x="66501" y="6503329"/>
            <a:ext cx="1205501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lang="en-US" sz="1200" b="1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592EA81-386C-4087-99B1-572119B93310}"/>
              </a:ext>
            </a:extLst>
          </p:cNvPr>
          <p:cNvSpPr txBox="1">
            <a:spLocks/>
          </p:cNvSpPr>
          <p:nvPr/>
        </p:nvSpPr>
        <p:spPr>
          <a:xfrm>
            <a:off x="10155587" y="6459784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Toutouh</a:t>
            </a:r>
          </a:p>
        </p:txBody>
      </p:sp>
      <p:pic>
        <p:nvPicPr>
          <p:cNvPr id="10" name="Picture 4" descr="Resultado de imagen para logo mit">
            <a:extLst>
              <a:ext uri="{FF2B5EF4-FFF2-40B4-BE49-F238E27FC236}">
                <a16:creationId xmlns:a16="http://schemas.microsoft.com/office/drawing/2014/main" id="{37A319AB-365F-4826-8C64-CA8CEE7E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80" y="33090"/>
            <a:ext cx="1701642" cy="11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38BC0D-FB36-47BA-8B6C-A75D1EF05498}"/>
              </a:ext>
            </a:extLst>
          </p:cNvPr>
          <p:cNvCxnSpPr/>
          <p:nvPr/>
        </p:nvCxnSpPr>
        <p:spPr>
          <a:xfrm>
            <a:off x="1156248" y="3824163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6429F095-736C-4E74-B0BF-13D45BD6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266" y="41385"/>
            <a:ext cx="1055438" cy="81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iversity of the Republic (Uruguay) - Wikipedia">
            <a:extLst>
              <a:ext uri="{FF2B5EF4-FFF2-40B4-BE49-F238E27FC236}">
                <a16:creationId xmlns:a16="http://schemas.microsoft.com/office/drawing/2014/main" id="{8AE74952-9D4C-4498-86B3-B3769F05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805" y="5409526"/>
            <a:ext cx="2475710" cy="83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B32988E-6E48-481F-8192-345CED3D68C2}"/>
              </a:ext>
            </a:extLst>
          </p:cNvPr>
          <p:cNvSpPr txBox="1"/>
          <p:nvPr/>
        </p:nvSpPr>
        <p:spPr>
          <a:xfrm>
            <a:off x="228600" y="4571716"/>
            <a:ext cx="6391468" cy="1593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3000"/>
              </a:lnSpc>
              <a:spcBef>
                <a:spcPts val="0"/>
              </a:spcBef>
            </a:pPr>
            <a:r>
              <a:rPr lang="fr-FR" sz="2400" b="0" i="0" u="sng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JAMAL TOUTOUH</a:t>
            </a:r>
            <a:br>
              <a:rPr lang="fr-FR" sz="2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fr-FR" sz="1800" b="0" i="0" u="sng" strike="noStrike" dirty="0">
                <a:solidFill>
                  <a:srgbClr val="6D9EEB"/>
                </a:solidFill>
                <a:effectLst/>
                <a:latin typeface="Century Gothic" panose="020B0502020202020204" pitchFamily="34" charset="0"/>
                <a:hlinkClick r:id="rId7"/>
              </a:rPr>
              <a:t>jamal@lcc.uma.es</a:t>
            </a:r>
            <a:endParaRPr lang="fr-FR" b="0" dirty="0">
              <a:effectLst/>
            </a:endParaRPr>
          </a:p>
          <a:p>
            <a:pPr rtl="0">
              <a:lnSpc>
                <a:spcPts val="3000"/>
              </a:lnSpc>
              <a:spcBef>
                <a:spcPts val="0"/>
              </a:spcBef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jamal.es</a:t>
            </a:r>
            <a:endParaRPr lang="fr-FR" b="0" dirty="0">
              <a:effectLst/>
            </a:endParaRPr>
          </a:p>
          <a:p>
            <a:pPr rtl="0">
              <a:lnSpc>
                <a:spcPts val="3000"/>
              </a:lnSpc>
              <a:spcBef>
                <a:spcPts val="0"/>
              </a:spcBef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@jamtou</a:t>
            </a:r>
            <a:endParaRPr lang="fr-F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543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92A2-D119-440E-A6A3-A1ADAAE9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519976"/>
            <a:ext cx="11234057" cy="1272652"/>
          </a:xfrm>
        </p:spPr>
        <p:txBody>
          <a:bodyPr>
            <a:normAutofit/>
          </a:bodyPr>
          <a:lstStyle/>
          <a:p>
            <a:r>
              <a:rPr lang="en-US" sz="2800" b="1" dirty="0"/>
              <a:t>Generative Adversarial Networks: </a:t>
            </a:r>
            <a:r>
              <a:rPr lang="en-US" sz="2800" dirty="0"/>
              <a:t>Construct a generative model  by raising an arms race between two neural networks, a </a:t>
            </a:r>
            <a:r>
              <a:rPr lang="en-US" sz="2800" b="1" dirty="0"/>
              <a:t>generator</a:t>
            </a:r>
            <a:r>
              <a:rPr lang="en-US" sz="2800" dirty="0"/>
              <a:t> and a </a:t>
            </a:r>
            <a:r>
              <a:rPr lang="en-US" sz="2800" b="1" dirty="0"/>
              <a:t>discriminator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 Discriminator (</a:t>
            </a:r>
            <a:r>
              <a:rPr lang="en-US" sz="2400" b="1" dirty="0">
                <a:sym typeface="Wingdings" panose="05000000000000000000" pitchFamily="2" charset="2"/>
              </a:rPr>
              <a:t>D</a:t>
            </a:r>
            <a:r>
              <a:rPr lang="en-US" sz="2400" dirty="0">
                <a:sym typeface="Wingdings" panose="05000000000000000000" pitchFamily="2" charset="2"/>
              </a:rPr>
              <a:t>) tries to distinguish between real data (</a:t>
            </a:r>
            <a:r>
              <a:rPr lang="en-US" sz="2400" i="1" dirty="0">
                <a:latin typeface="Bell MT" panose="02020503060305020303" pitchFamily="18" charset="0"/>
              </a:rPr>
              <a:t>X</a:t>
            </a:r>
            <a:r>
              <a:rPr lang="en-US" sz="2400" dirty="0">
                <a:sym typeface="Wingdings" panose="05000000000000000000" pitchFamily="2" charset="2"/>
              </a:rPr>
              <a:t>) from the real data distribution and fake data (</a:t>
            </a:r>
            <a:r>
              <a:rPr lang="en-US" sz="2400" i="1" dirty="0">
                <a:latin typeface="Bell MT" panose="02020503060305020303" pitchFamily="18" charset="0"/>
              </a:rPr>
              <a:t>X’</a:t>
            </a:r>
            <a:r>
              <a:rPr lang="en-US" sz="2400" dirty="0">
                <a:sym typeface="Wingdings" panose="05000000000000000000" pitchFamily="2" charset="2"/>
              </a:rPr>
              <a:t>) from the generator (</a:t>
            </a:r>
            <a:r>
              <a:rPr lang="en-US" sz="2400" b="1" dirty="0">
                <a:sym typeface="Wingdings" panose="05000000000000000000" pitchFamily="2" charset="2"/>
              </a:rPr>
              <a:t>G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Generator (</a:t>
            </a:r>
            <a:r>
              <a:rPr lang="en-US" sz="2400" b="1" dirty="0">
                <a:sym typeface="Wingdings" panose="05000000000000000000" pitchFamily="2" charset="2"/>
              </a:rPr>
              <a:t>G</a:t>
            </a:r>
            <a:r>
              <a:rPr lang="en-US" sz="2400" dirty="0">
                <a:sym typeface="Wingdings" panose="05000000000000000000" pitchFamily="2" charset="2"/>
              </a:rPr>
              <a:t>) learns how to create synthetic/fake data samples (</a:t>
            </a:r>
            <a:r>
              <a:rPr lang="en-US" sz="2400" i="1" dirty="0">
                <a:latin typeface="Bell MT" panose="02020503060305020303" pitchFamily="18" charset="0"/>
              </a:rPr>
              <a:t>X'</a:t>
            </a:r>
            <a:r>
              <a:rPr lang="en-US" sz="2400" dirty="0">
                <a:sym typeface="Wingdings" panose="05000000000000000000" pitchFamily="2" charset="2"/>
              </a:rPr>
              <a:t>) by sampling random noise (</a:t>
            </a:r>
            <a:r>
              <a:rPr lang="en-US" sz="2400" i="1" dirty="0">
                <a:latin typeface="Bell MT" panose="02020503060305020303" pitchFamily="18" charset="0"/>
              </a:rPr>
              <a:t>Z</a:t>
            </a:r>
            <a:r>
              <a:rPr lang="en-US" sz="2400" dirty="0">
                <a:sym typeface="Wingdings" panose="05000000000000000000" pitchFamily="2" charset="2"/>
              </a:rPr>
              <a:t>) to fool the discriminator (</a:t>
            </a:r>
            <a:r>
              <a:rPr lang="en-US" sz="2400" b="1" dirty="0">
                <a:sym typeface="Wingdings" panose="05000000000000000000" pitchFamily="2" charset="2"/>
              </a:rPr>
              <a:t>D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FEC1CE-B438-4352-9854-36C7FE7D7569}"/>
              </a:ext>
            </a:extLst>
          </p:cNvPr>
          <p:cNvSpPr/>
          <p:nvPr/>
        </p:nvSpPr>
        <p:spPr>
          <a:xfrm>
            <a:off x="9408273" y="3057560"/>
            <a:ext cx="420130" cy="12437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D56ADEDE-43D4-4C24-8CD8-15D51FE227EF}"/>
              </a:ext>
            </a:extLst>
          </p:cNvPr>
          <p:cNvSpPr/>
          <p:nvPr/>
        </p:nvSpPr>
        <p:spPr>
          <a:xfrm rot="5400000">
            <a:off x="9919505" y="3940926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2D6A7D2-00C6-4CD6-8A39-36E4FBEB0336}"/>
              </a:ext>
            </a:extLst>
          </p:cNvPr>
          <p:cNvSpPr/>
          <p:nvPr/>
        </p:nvSpPr>
        <p:spPr>
          <a:xfrm rot="16200000">
            <a:off x="8248880" y="4661651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99007D-BF46-4814-BCCB-88DE2F76A303}"/>
              </a:ext>
            </a:extLst>
          </p:cNvPr>
          <p:cNvSpPr/>
          <p:nvPr/>
        </p:nvSpPr>
        <p:spPr>
          <a:xfrm>
            <a:off x="9408273" y="4448224"/>
            <a:ext cx="420130" cy="12437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D26842-31A1-4200-B39C-7B57E390B447}"/>
              </a:ext>
            </a:extLst>
          </p:cNvPr>
          <p:cNvSpPr/>
          <p:nvPr/>
        </p:nvSpPr>
        <p:spPr>
          <a:xfrm>
            <a:off x="7971507" y="4828467"/>
            <a:ext cx="381361" cy="494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10814421-B9FE-419F-BC65-D504E6EBA228}"/>
              </a:ext>
            </a:extLst>
          </p:cNvPr>
          <p:cNvSpPr/>
          <p:nvPr/>
        </p:nvSpPr>
        <p:spPr>
          <a:xfrm>
            <a:off x="11031360" y="4113920"/>
            <a:ext cx="488771" cy="481914"/>
          </a:xfrm>
          <a:prstGeom prst="diamon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35512C-776D-4A31-A0AC-54940676CE82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828403" y="3679433"/>
            <a:ext cx="299023" cy="38849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51D6E-C465-441B-AFD7-D5EC4FA65DBA}"/>
              </a:ext>
            </a:extLst>
          </p:cNvPr>
          <p:cNvCxnSpPr>
            <a:stCxn id="21" idx="3"/>
          </p:cNvCxnSpPr>
          <p:nvPr/>
        </p:nvCxnSpPr>
        <p:spPr>
          <a:xfrm flipV="1">
            <a:off x="9828403" y="4660985"/>
            <a:ext cx="299023" cy="40911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D71044-9D0B-4C8A-A1A1-11939926DFA7}"/>
              </a:ext>
            </a:extLst>
          </p:cNvPr>
          <p:cNvSpPr txBox="1"/>
          <p:nvPr/>
        </p:nvSpPr>
        <p:spPr>
          <a:xfrm>
            <a:off x="8665408" y="482846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59F4CD-0EEA-4A82-A41B-AF651C5F1565}"/>
              </a:ext>
            </a:extLst>
          </p:cNvPr>
          <p:cNvSpPr txBox="1"/>
          <p:nvPr/>
        </p:nvSpPr>
        <p:spPr>
          <a:xfrm>
            <a:off x="10330047" y="413776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3CB038-6DE5-4FB2-88DF-E0008783C089}"/>
              </a:ext>
            </a:extLst>
          </p:cNvPr>
          <p:cNvSpPr txBox="1"/>
          <p:nvPr/>
        </p:nvSpPr>
        <p:spPr>
          <a:xfrm>
            <a:off x="7977045" y="480848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z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08E8C3-2539-49F7-A278-E5B806E1E9E0}"/>
              </a:ext>
            </a:extLst>
          </p:cNvPr>
          <p:cNvSpPr txBox="1"/>
          <p:nvPr/>
        </p:nvSpPr>
        <p:spPr>
          <a:xfrm>
            <a:off x="9408273" y="3481076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78C5C-C8E2-4357-BCE1-FE18B8DCA77B}"/>
              </a:ext>
            </a:extLst>
          </p:cNvPr>
          <p:cNvSpPr txBox="1"/>
          <p:nvPr/>
        </p:nvSpPr>
        <p:spPr>
          <a:xfrm>
            <a:off x="9410020" y="485171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x'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4C4D05-5A6D-4B27-9773-E3EF64C9F41E}"/>
              </a:ext>
            </a:extLst>
          </p:cNvPr>
          <p:cNvSpPr txBox="1"/>
          <p:nvPr/>
        </p:nvSpPr>
        <p:spPr>
          <a:xfrm>
            <a:off x="11114479" y="4023186"/>
            <a:ext cx="319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y</a:t>
            </a:r>
            <a:endParaRPr 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77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GAN Training. Mathematical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92A2-D119-440E-A6A3-A1ADAAE9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5" y="1432400"/>
            <a:ext cx="11234056" cy="1272652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2200" dirty="0"/>
              <a:t>Discriminator is trained to correctly classify the input data as either real or fake</a:t>
            </a:r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 maximize</a:t>
            </a:r>
            <a:r>
              <a:rPr lang="en-US" sz="2200" dirty="0"/>
              <a:t> the probability that any real data input </a:t>
            </a:r>
            <a:r>
              <a:rPr lang="en-US" sz="2200" i="1" dirty="0">
                <a:latin typeface="Bell MT" panose="02020503060305020303" pitchFamily="18" charset="0"/>
              </a:rPr>
              <a:t>x </a:t>
            </a:r>
            <a:r>
              <a:rPr lang="en-US" sz="2200" dirty="0"/>
              <a:t>is classified as real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b="1" dirty="0">
                <a:sym typeface="Wingdings" panose="05000000000000000000" pitchFamily="2" charset="2"/>
              </a:rPr>
              <a:t>maximize D(x)</a:t>
            </a:r>
            <a:endParaRPr lang="en-US" sz="2200" b="1" dirty="0"/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 minimize</a:t>
            </a:r>
            <a:r>
              <a:rPr lang="en-US" sz="2200" dirty="0"/>
              <a:t> the probability that any fake sample </a:t>
            </a:r>
            <a:r>
              <a:rPr lang="en-US" sz="2200" i="1" dirty="0">
                <a:latin typeface="Bell MT" panose="02020503060305020303" pitchFamily="18" charset="0"/>
              </a:rPr>
              <a:t>x’</a:t>
            </a:r>
            <a:r>
              <a:rPr lang="en-US" sz="2200" b="1" i="1" dirty="0">
                <a:latin typeface="Bell MT" panose="02020503060305020303" pitchFamily="18" charset="0"/>
              </a:rPr>
              <a:t> </a:t>
            </a:r>
            <a:r>
              <a:rPr lang="en-US" sz="2200" dirty="0"/>
              <a:t>is classified as real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b="1" dirty="0">
                <a:sym typeface="Wingdings" panose="05000000000000000000" pitchFamily="2" charset="2"/>
              </a:rPr>
              <a:t>minimize D(G(z))</a:t>
            </a:r>
            <a:endParaRPr lang="en-US" sz="22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36EBA-2A62-4858-8CDA-11824C49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8" y="5516628"/>
            <a:ext cx="7750578" cy="432465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075A8B5-1459-4036-B14B-08DBF0E040E8}"/>
              </a:ext>
            </a:extLst>
          </p:cNvPr>
          <p:cNvSpPr/>
          <p:nvPr/>
        </p:nvSpPr>
        <p:spPr>
          <a:xfrm>
            <a:off x="9808323" y="3055931"/>
            <a:ext cx="420130" cy="12437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apezoid 38">
            <a:extLst>
              <a:ext uri="{FF2B5EF4-FFF2-40B4-BE49-F238E27FC236}">
                <a16:creationId xmlns:a16="http://schemas.microsoft.com/office/drawing/2014/main" id="{D3AA1751-5454-4D75-AAD5-DCF2E0D795BB}"/>
              </a:ext>
            </a:extLst>
          </p:cNvPr>
          <p:cNvSpPr/>
          <p:nvPr/>
        </p:nvSpPr>
        <p:spPr>
          <a:xfrm rot="5400000">
            <a:off x="10319555" y="3939297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D08F1F97-D889-4B84-8E72-C49448D68DAB}"/>
              </a:ext>
            </a:extLst>
          </p:cNvPr>
          <p:cNvSpPr/>
          <p:nvPr/>
        </p:nvSpPr>
        <p:spPr>
          <a:xfrm rot="16200000">
            <a:off x="8648930" y="4660022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3583B98-A122-4A57-AE6F-58C40077CCDE}"/>
              </a:ext>
            </a:extLst>
          </p:cNvPr>
          <p:cNvSpPr/>
          <p:nvPr/>
        </p:nvSpPr>
        <p:spPr>
          <a:xfrm>
            <a:off x="9808323" y="4446595"/>
            <a:ext cx="420130" cy="12437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46137B-CFAB-470C-B789-48CAA785600B}"/>
              </a:ext>
            </a:extLst>
          </p:cNvPr>
          <p:cNvSpPr/>
          <p:nvPr/>
        </p:nvSpPr>
        <p:spPr>
          <a:xfrm>
            <a:off x="8371557" y="4826838"/>
            <a:ext cx="381361" cy="494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B740AC8F-302A-42ED-9D48-DB4EECB31F81}"/>
              </a:ext>
            </a:extLst>
          </p:cNvPr>
          <p:cNvSpPr/>
          <p:nvPr/>
        </p:nvSpPr>
        <p:spPr>
          <a:xfrm>
            <a:off x="11431410" y="4112291"/>
            <a:ext cx="488771" cy="481914"/>
          </a:xfrm>
          <a:prstGeom prst="diamon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8878575-B23F-4EFE-AC48-57C9EC412C2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0228453" y="3677804"/>
            <a:ext cx="299023" cy="38849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3988542-3049-4FFD-9FD1-3333996ABE54}"/>
              </a:ext>
            </a:extLst>
          </p:cNvPr>
          <p:cNvCxnSpPr>
            <a:stCxn id="47" idx="3"/>
          </p:cNvCxnSpPr>
          <p:nvPr/>
        </p:nvCxnSpPr>
        <p:spPr>
          <a:xfrm flipV="1">
            <a:off x="10228453" y="4659356"/>
            <a:ext cx="299023" cy="40911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DFB9165-B932-4F9A-9AAE-7E0FD0604684}"/>
              </a:ext>
            </a:extLst>
          </p:cNvPr>
          <p:cNvSpPr txBox="1"/>
          <p:nvPr/>
        </p:nvSpPr>
        <p:spPr>
          <a:xfrm>
            <a:off x="9065458" y="482683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</a:t>
            </a:r>
            <a:endParaRPr 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5686D-B87E-411D-81DC-499E790FF620}"/>
              </a:ext>
            </a:extLst>
          </p:cNvPr>
          <p:cNvSpPr txBox="1"/>
          <p:nvPr/>
        </p:nvSpPr>
        <p:spPr>
          <a:xfrm>
            <a:off x="10730097" y="4136136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endParaRPr 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A11379-527C-4FCC-A776-2817BA5FBC6D}"/>
              </a:ext>
            </a:extLst>
          </p:cNvPr>
          <p:cNvSpPr txBox="1"/>
          <p:nvPr/>
        </p:nvSpPr>
        <p:spPr>
          <a:xfrm>
            <a:off x="8377095" y="4806857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z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4034CC-F8C6-427A-A2EC-F20B5860E93D}"/>
              </a:ext>
            </a:extLst>
          </p:cNvPr>
          <p:cNvSpPr txBox="1"/>
          <p:nvPr/>
        </p:nvSpPr>
        <p:spPr>
          <a:xfrm>
            <a:off x="9808323" y="3479447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22F009-9119-4C2C-A49F-529B00C063C2}"/>
              </a:ext>
            </a:extLst>
          </p:cNvPr>
          <p:cNvSpPr txBox="1"/>
          <p:nvPr/>
        </p:nvSpPr>
        <p:spPr>
          <a:xfrm>
            <a:off x="9810070" y="4850085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x'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52AF18-B2B5-4BBD-90C8-FCD1FC9409CF}"/>
              </a:ext>
            </a:extLst>
          </p:cNvPr>
          <p:cNvSpPr txBox="1"/>
          <p:nvPr/>
        </p:nvSpPr>
        <p:spPr>
          <a:xfrm>
            <a:off x="11514529" y="4021557"/>
            <a:ext cx="319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y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CD80D5B9-1A66-4B6C-BFF1-C97D445222CB}"/>
              </a:ext>
            </a:extLst>
          </p:cNvPr>
          <p:cNvSpPr txBox="1">
            <a:spLocks/>
          </p:cNvSpPr>
          <p:nvPr/>
        </p:nvSpPr>
        <p:spPr>
          <a:xfrm>
            <a:off x="491832" y="3778023"/>
            <a:ext cx="9533999" cy="1771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In practice, the logarithm of the probability (e.g. log D(…)) is used in the loss functions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GAN training as a minmax optimization problem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703D137B-A3DB-46B6-9CAB-BF4DF2B36C39}"/>
              </a:ext>
            </a:extLst>
          </p:cNvPr>
          <p:cNvSpPr txBox="1">
            <a:spLocks/>
          </p:cNvSpPr>
          <p:nvPr/>
        </p:nvSpPr>
        <p:spPr>
          <a:xfrm>
            <a:off x="494738" y="2583746"/>
            <a:ext cx="8508666" cy="12726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Generator is trained to fool the Discriminator by generating realistic data</a:t>
            </a:r>
            <a:r>
              <a:rPr lang="en-US" sz="2200" b="1" dirty="0"/>
              <a:t> </a:t>
            </a:r>
            <a:endParaRPr lang="en-US" sz="2200" dirty="0"/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 maximize</a:t>
            </a:r>
            <a:r>
              <a:rPr lang="en-US" sz="2200" dirty="0"/>
              <a:t> the probability that any fake sample is classified as real           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200" dirty="0">
                <a:sym typeface="Wingdings" panose="05000000000000000000" pitchFamily="2" charset="2"/>
              </a:rPr>
              <a:t>   </a:t>
            </a:r>
            <a:r>
              <a:rPr lang="en-US" sz="2200" dirty="0"/>
              <a:t> </a:t>
            </a:r>
            <a:r>
              <a:rPr lang="en-US" sz="2200" b="1" dirty="0"/>
              <a:t>maximize D(G(z))</a:t>
            </a:r>
          </a:p>
        </p:txBody>
      </p:sp>
    </p:spTree>
    <p:extLst>
      <p:ext uri="{BB962C8B-B14F-4D97-AF65-F5344CB8AC3E}">
        <p14:creationId xmlns:p14="http://schemas.microsoft.com/office/powerpoint/2010/main" val="418800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92A2-D119-440E-A6A3-A1ADAAE9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519976"/>
            <a:ext cx="11234057" cy="1272652"/>
          </a:xfrm>
        </p:spPr>
        <p:txBody>
          <a:bodyPr>
            <a:normAutofit/>
          </a:bodyPr>
          <a:lstStyle/>
          <a:p>
            <a:r>
              <a:rPr lang="en-US" sz="2800" b="1" dirty="0"/>
              <a:t>Generative Adversarial Networks: </a:t>
            </a:r>
            <a:r>
              <a:rPr lang="en-US" sz="2800" dirty="0"/>
              <a:t>Construct a generative model  by raising an arms race between two neural networks, a </a:t>
            </a:r>
            <a:r>
              <a:rPr lang="en-US" sz="2800" b="1" dirty="0"/>
              <a:t>generator</a:t>
            </a:r>
            <a:r>
              <a:rPr lang="en-US" sz="2800" dirty="0"/>
              <a:t> and a </a:t>
            </a:r>
            <a:r>
              <a:rPr lang="en-US" sz="2800" b="1" dirty="0"/>
              <a:t>discriminator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D56ADEDE-43D4-4C24-8CD8-15D51FE227EF}"/>
              </a:ext>
            </a:extLst>
          </p:cNvPr>
          <p:cNvSpPr/>
          <p:nvPr/>
        </p:nvSpPr>
        <p:spPr>
          <a:xfrm rot="5400000">
            <a:off x="6366294" y="4016119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22D6A7D2-00C6-4CD6-8A39-36E4FBEB0336}"/>
              </a:ext>
            </a:extLst>
          </p:cNvPr>
          <p:cNvSpPr/>
          <p:nvPr/>
        </p:nvSpPr>
        <p:spPr>
          <a:xfrm rot="16200000">
            <a:off x="3307667" y="4905108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D26842-31A1-4200-B39C-7B57E390B447}"/>
              </a:ext>
            </a:extLst>
          </p:cNvPr>
          <p:cNvSpPr/>
          <p:nvPr/>
        </p:nvSpPr>
        <p:spPr>
          <a:xfrm>
            <a:off x="3030294" y="5071924"/>
            <a:ext cx="381361" cy="494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10814421-B9FE-419F-BC65-D504E6EBA228}"/>
              </a:ext>
            </a:extLst>
          </p:cNvPr>
          <p:cNvSpPr/>
          <p:nvPr/>
        </p:nvSpPr>
        <p:spPr>
          <a:xfrm>
            <a:off x="7547303" y="4212958"/>
            <a:ext cx="488771" cy="481914"/>
          </a:xfrm>
          <a:prstGeom prst="diamon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35512C-776D-4A31-A0AC-54940676CE8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4906036" y="3463834"/>
            <a:ext cx="1230144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51D6E-C465-441B-AFD7-D5EC4FA65DB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10847" y="5290773"/>
            <a:ext cx="425333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D71044-9D0B-4C8A-A1A1-11939926DFA7}"/>
              </a:ext>
            </a:extLst>
          </p:cNvPr>
          <p:cNvSpPr txBox="1"/>
          <p:nvPr/>
        </p:nvSpPr>
        <p:spPr>
          <a:xfrm>
            <a:off x="3724195" y="5071924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59F4CD-0EEA-4A82-A41B-AF651C5F1565}"/>
              </a:ext>
            </a:extLst>
          </p:cNvPr>
          <p:cNvSpPr txBox="1"/>
          <p:nvPr/>
        </p:nvSpPr>
        <p:spPr>
          <a:xfrm>
            <a:off x="6776836" y="421295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3CB038-6DE5-4FB2-88DF-E0008783C089}"/>
              </a:ext>
            </a:extLst>
          </p:cNvPr>
          <p:cNvSpPr txBox="1"/>
          <p:nvPr/>
        </p:nvSpPr>
        <p:spPr>
          <a:xfrm>
            <a:off x="3035832" y="5051943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z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4C4D05-5A6D-4B27-9773-E3EF64C9F41E}"/>
              </a:ext>
            </a:extLst>
          </p:cNvPr>
          <p:cNvSpPr txBox="1"/>
          <p:nvPr/>
        </p:nvSpPr>
        <p:spPr>
          <a:xfrm>
            <a:off x="7630422" y="4122224"/>
            <a:ext cx="319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y</a:t>
            </a:r>
            <a:endParaRPr lang="en-US" i="1" dirty="0">
              <a:latin typeface="Bell MT" panose="02020503060305020303" pitchFamily="18" charset="0"/>
            </a:endParaRPr>
          </a:p>
        </p:txBody>
      </p:sp>
      <p:pic>
        <p:nvPicPr>
          <p:cNvPr id="32" name="Picture 2" descr="File:Favory Pallavicina.jpg">
            <a:extLst>
              <a:ext uri="{FF2B5EF4-FFF2-40B4-BE49-F238E27FC236}">
                <a16:creationId xmlns:a16="http://schemas.microsoft.com/office/drawing/2014/main" id="{1EB2BAE5-FF7D-40AA-AC12-2E769FF9C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296" y="2924338"/>
            <a:ext cx="1348740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ile:Study of horse.jpg">
            <a:extLst>
              <a:ext uri="{FF2B5EF4-FFF2-40B4-BE49-F238E27FC236}">
                <a16:creationId xmlns:a16="http://schemas.microsoft.com/office/drawing/2014/main" id="{69089EFC-B906-4FD6-A246-0B58FFC1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249" y="4602308"/>
            <a:ext cx="1027598" cy="13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rse Pictures · Pexels · Free Stock Photos">
            <a:extLst>
              <a:ext uri="{FF2B5EF4-FFF2-40B4-BE49-F238E27FC236}">
                <a16:creationId xmlns:a16="http://schemas.microsoft.com/office/drawing/2014/main" id="{D989C051-6E8E-4271-88AD-8A4A355A5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19991" r="26738" b="14310"/>
          <a:stretch/>
        </p:blipFill>
        <p:spPr bwMode="auto">
          <a:xfrm>
            <a:off x="2020482" y="2938692"/>
            <a:ext cx="1461877" cy="107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opers Range | MSD Animal Health HUB">
            <a:extLst>
              <a:ext uri="{FF2B5EF4-FFF2-40B4-BE49-F238E27FC236}">
                <a16:creationId xmlns:a16="http://schemas.microsoft.com/office/drawing/2014/main" id="{959F3DE0-5A44-4985-B7CF-CEF6897D0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0" y="2924338"/>
            <a:ext cx="1413479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0A343E-2F93-4C6D-B9B0-368FC91A4054}"/>
              </a:ext>
            </a:extLst>
          </p:cNvPr>
          <p:cNvCxnSpPr>
            <a:cxnSpLocks/>
          </p:cNvCxnSpPr>
          <p:nvPr/>
        </p:nvCxnSpPr>
        <p:spPr>
          <a:xfrm flipV="1">
            <a:off x="6136180" y="4550006"/>
            <a:ext cx="0" cy="740767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A067C1-B4DD-4F44-91CB-A1854FDECB24}"/>
              </a:ext>
            </a:extLst>
          </p:cNvPr>
          <p:cNvCxnSpPr>
            <a:cxnSpLocks/>
          </p:cNvCxnSpPr>
          <p:nvPr/>
        </p:nvCxnSpPr>
        <p:spPr>
          <a:xfrm flipV="1">
            <a:off x="6136180" y="3429000"/>
            <a:ext cx="0" cy="740767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2F4FD0-4DD7-4B53-B792-94F829C5D724}"/>
              </a:ext>
            </a:extLst>
          </p:cNvPr>
          <p:cNvCxnSpPr>
            <a:cxnSpLocks/>
          </p:cNvCxnSpPr>
          <p:nvPr/>
        </p:nvCxnSpPr>
        <p:spPr>
          <a:xfrm>
            <a:off x="6136180" y="4556206"/>
            <a:ext cx="425333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D859D6-C20B-4FF4-8701-3BF59BA2127D}"/>
              </a:ext>
            </a:extLst>
          </p:cNvPr>
          <p:cNvCxnSpPr>
            <a:cxnSpLocks/>
          </p:cNvCxnSpPr>
          <p:nvPr/>
        </p:nvCxnSpPr>
        <p:spPr>
          <a:xfrm>
            <a:off x="6136180" y="4192351"/>
            <a:ext cx="425333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36CB38-48B6-40C5-8A6E-0C5A4C2D6FD9}"/>
              </a:ext>
            </a:extLst>
          </p:cNvPr>
          <p:cNvSpPr/>
          <p:nvPr/>
        </p:nvSpPr>
        <p:spPr>
          <a:xfrm>
            <a:off x="4549742" y="4285475"/>
            <a:ext cx="1301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fake sample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D43DD-23B7-446F-8DEE-478AAF5E2160}"/>
              </a:ext>
            </a:extLst>
          </p:cNvPr>
          <p:cNvSpPr/>
          <p:nvPr/>
        </p:nvSpPr>
        <p:spPr>
          <a:xfrm>
            <a:off x="2255007" y="2534624"/>
            <a:ext cx="1008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real data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760089-1105-4985-8A23-5E9D49DB55D4}"/>
              </a:ext>
            </a:extLst>
          </p:cNvPr>
          <p:cNvSpPr/>
          <p:nvPr/>
        </p:nvSpPr>
        <p:spPr>
          <a:xfrm>
            <a:off x="2877172" y="5525324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noise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CFDBB7-A570-4360-B3CF-5DD8F509CF39}"/>
              </a:ext>
            </a:extLst>
          </p:cNvPr>
          <p:cNvSpPr/>
          <p:nvPr/>
        </p:nvSpPr>
        <p:spPr>
          <a:xfrm>
            <a:off x="7790081" y="4701895"/>
            <a:ext cx="2510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this is real</a:t>
            </a:r>
            <a:r>
              <a:rPr lang="en-US" dirty="0"/>
              <a:t> or </a:t>
            </a:r>
            <a:r>
              <a:rPr lang="en-US" i="1" dirty="0"/>
              <a:t>this is fake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19C25C-E1A1-4697-98E2-260E97E45486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791689" y="4694872"/>
            <a:ext cx="0" cy="1495863"/>
          </a:xfrm>
          <a:prstGeom prst="line">
            <a:avLst/>
          </a:prstGeom>
          <a:ln w="952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EE6804-217F-4E33-B645-E58A8832A5B9}"/>
              </a:ext>
            </a:extLst>
          </p:cNvPr>
          <p:cNvCxnSpPr>
            <a:cxnSpLocks/>
          </p:cNvCxnSpPr>
          <p:nvPr/>
        </p:nvCxnSpPr>
        <p:spPr>
          <a:xfrm>
            <a:off x="3915875" y="6190735"/>
            <a:ext cx="3874206" cy="1"/>
          </a:xfrm>
          <a:prstGeom prst="line">
            <a:avLst/>
          </a:prstGeom>
          <a:ln w="952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5C4C43-56FE-448F-AC01-D1B5C8D1AE2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929540" y="5744770"/>
            <a:ext cx="1" cy="445964"/>
          </a:xfrm>
          <a:prstGeom prst="line">
            <a:avLst/>
          </a:prstGeom>
          <a:ln w="9525">
            <a:solidFill>
              <a:schemeClr val="bg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689C81-847D-4ACA-AE16-1834DF5EC1C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6988167" y="4855781"/>
            <a:ext cx="17662" cy="1334953"/>
          </a:xfrm>
          <a:prstGeom prst="line">
            <a:avLst/>
          </a:prstGeom>
          <a:ln w="9525">
            <a:solidFill>
              <a:schemeClr val="bg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727A259-D773-4C2D-A0F4-EED2C4376A43}"/>
              </a:ext>
            </a:extLst>
          </p:cNvPr>
          <p:cNvSpPr/>
          <p:nvPr/>
        </p:nvSpPr>
        <p:spPr>
          <a:xfrm>
            <a:off x="6252982" y="2657390"/>
            <a:ext cx="508697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Goodfellow et al. 2014.</a:t>
            </a:r>
            <a:r>
              <a:rPr lang="en-US" i="1" dirty="0"/>
              <a:t> </a:t>
            </a:r>
            <a:r>
              <a:rPr lang="en-US" b="1" dirty="0"/>
              <a:t>Generative Adversarial Nets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60191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GAN Training. General 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57C8D-A845-4132-8308-F4EB8587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5" y="1255045"/>
            <a:ext cx="11234056" cy="4977578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dirty="0"/>
              <a:t>Steps of the main training loop:</a:t>
            </a:r>
          </a:p>
          <a:p>
            <a:pPr marL="0" indent="0">
              <a:spcBef>
                <a:spcPts val="200"/>
              </a:spcBef>
              <a:buNone/>
            </a:pPr>
            <a:endParaRPr lang="en-US" sz="800" dirty="0"/>
          </a:p>
          <a:p>
            <a:pPr marL="0" indent="0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b="1" dirty="0"/>
              <a:t>1. Train discriminator</a:t>
            </a:r>
          </a:p>
          <a:p>
            <a:pPr marL="292608" lvl="1" indent="0">
              <a:lnSpc>
                <a:spcPct val="80000"/>
              </a:lnSpc>
              <a:buNone/>
            </a:pPr>
            <a:r>
              <a:rPr lang="en-US" b="1" dirty="0"/>
              <a:t>1.1. Train discriminator on real data</a:t>
            </a:r>
          </a:p>
          <a:p>
            <a:pPr marL="475488" lvl="2" indent="0">
              <a:lnSpc>
                <a:spcPct val="80000"/>
              </a:lnSpc>
              <a:buNone/>
            </a:pPr>
            <a:r>
              <a:rPr lang="en-US" sz="1800" dirty="0"/>
              <a:t>1.1.1 Sample a batch of data from real dataset (x)</a:t>
            </a:r>
          </a:p>
          <a:p>
            <a:pPr marL="475488" lvl="2" indent="0">
              <a:lnSpc>
                <a:spcPct val="80000"/>
              </a:lnSpc>
              <a:buNone/>
            </a:pPr>
            <a:r>
              <a:rPr lang="en-US" sz="1800" dirty="0"/>
              <a:t>1.1.2 Get loss from the discriminator output with input x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buNone/>
            </a:pPr>
            <a:endParaRPr lang="en-US" sz="800" dirty="0"/>
          </a:p>
          <a:p>
            <a:pPr marL="292608" lvl="1" indent="0">
              <a:lnSpc>
                <a:spcPct val="80000"/>
              </a:lnSpc>
              <a:buNone/>
            </a:pPr>
            <a:r>
              <a:rPr lang="en-US" b="1" dirty="0"/>
              <a:t>1.2 Train the discriminator on data produced by the generator</a:t>
            </a:r>
          </a:p>
          <a:p>
            <a:pPr marL="475488" lvl="2" indent="0">
              <a:lnSpc>
                <a:spcPct val="80000"/>
              </a:lnSpc>
              <a:buNone/>
            </a:pPr>
            <a:r>
              <a:rPr lang="en-US" sz="1800" dirty="0"/>
              <a:t>1.2.1 Sample a batch of data from random latent space (z)</a:t>
            </a:r>
          </a:p>
          <a:p>
            <a:pPr marL="475488" lvl="2" indent="0">
              <a:lnSpc>
                <a:spcPct val="80000"/>
              </a:lnSpc>
              <a:buNone/>
            </a:pPr>
            <a:r>
              <a:rPr lang="en-US" sz="1800" dirty="0"/>
              <a:t>1.2.2 Get samples (x’) from the generator with input z </a:t>
            </a:r>
          </a:p>
          <a:p>
            <a:pPr marL="475488" lvl="2" indent="0">
              <a:lnSpc>
                <a:spcPct val="80000"/>
              </a:lnSpc>
              <a:buNone/>
            </a:pPr>
            <a:r>
              <a:rPr lang="en-US" sz="1800" dirty="0"/>
              <a:t>1.2.3 Get loss from the discriminator output with input x’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buNone/>
            </a:pPr>
            <a:endParaRPr lang="en-US" sz="800" dirty="0"/>
          </a:p>
          <a:p>
            <a:pPr marL="292608" lvl="1" indent="0">
              <a:lnSpc>
                <a:spcPct val="80000"/>
              </a:lnSpc>
              <a:buNone/>
            </a:pPr>
            <a:r>
              <a:rPr lang="en-US" b="1" dirty="0"/>
              <a:t>1.3 Update discriminator weights according to the losses</a:t>
            </a:r>
          </a:p>
          <a:p>
            <a:pPr marL="0" indent="0">
              <a:lnSpc>
                <a:spcPct val="80000"/>
              </a:lnSpc>
              <a:spcBef>
                <a:spcPts val="200"/>
              </a:spcBef>
              <a:buNone/>
            </a:pPr>
            <a:endParaRPr lang="en-US" sz="800" dirty="0"/>
          </a:p>
          <a:p>
            <a:pPr marL="0" indent="0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b="1" dirty="0"/>
              <a:t>2. Train the generator</a:t>
            </a:r>
          </a:p>
          <a:p>
            <a:pPr marL="292608" lvl="1" indent="0">
              <a:lnSpc>
                <a:spcPct val="80000"/>
              </a:lnSpc>
              <a:buNone/>
            </a:pPr>
            <a:r>
              <a:rPr lang="en-US" dirty="0"/>
              <a:t>2.1 Sample a batch of data from random latent space (z)</a:t>
            </a:r>
          </a:p>
          <a:p>
            <a:pPr marL="292608" lvl="1" indent="0">
              <a:lnSpc>
                <a:spcPct val="80000"/>
              </a:lnSpc>
              <a:buNone/>
            </a:pPr>
            <a:r>
              <a:rPr lang="en-US" dirty="0"/>
              <a:t>2.2 Get samples (x’) from the generator with input z </a:t>
            </a:r>
          </a:p>
          <a:p>
            <a:pPr marL="292608" lvl="1" indent="0">
              <a:lnSpc>
                <a:spcPct val="80000"/>
              </a:lnSpc>
              <a:buNone/>
            </a:pPr>
            <a:r>
              <a:rPr lang="en-US" dirty="0"/>
              <a:t>2.3 Get loss from the discriminator output with input x’</a:t>
            </a:r>
          </a:p>
          <a:p>
            <a:pPr marL="292608" lvl="1" indent="0">
              <a:lnSpc>
                <a:spcPct val="80000"/>
              </a:lnSpc>
              <a:buNone/>
            </a:pPr>
            <a:r>
              <a:rPr lang="en-US" dirty="0"/>
              <a:t>2.4 Update generator weights according to the losses</a:t>
            </a:r>
          </a:p>
          <a:p>
            <a:pPr marL="292608" lvl="1" indent="0">
              <a:lnSpc>
                <a:spcPct val="80000"/>
              </a:lnSpc>
              <a:buNone/>
            </a:pP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D7715E-A376-4F20-A7D0-D64CE0E35B9C}"/>
              </a:ext>
            </a:extLst>
          </p:cNvPr>
          <p:cNvSpPr/>
          <p:nvPr/>
        </p:nvSpPr>
        <p:spPr>
          <a:xfrm>
            <a:off x="9132048" y="2386330"/>
            <a:ext cx="420130" cy="12437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D1B5766F-AF07-493D-B69B-E9E40C911279}"/>
              </a:ext>
            </a:extLst>
          </p:cNvPr>
          <p:cNvSpPr/>
          <p:nvPr/>
        </p:nvSpPr>
        <p:spPr>
          <a:xfrm rot="5400000">
            <a:off x="9643280" y="3269696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357B35FB-0EA8-4748-8EE0-63AB6C109FC0}"/>
              </a:ext>
            </a:extLst>
          </p:cNvPr>
          <p:cNvSpPr/>
          <p:nvPr/>
        </p:nvSpPr>
        <p:spPr>
          <a:xfrm rot="16200000">
            <a:off x="7972655" y="3990421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F89305-5571-44D7-B14B-4C7A12D5AAE6}"/>
              </a:ext>
            </a:extLst>
          </p:cNvPr>
          <p:cNvSpPr/>
          <p:nvPr/>
        </p:nvSpPr>
        <p:spPr>
          <a:xfrm>
            <a:off x="9132048" y="3776994"/>
            <a:ext cx="420130" cy="12437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04B05C-9730-481D-8380-E45D65AF1E57}"/>
              </a:ext>
            </a:extLst>
          </p:cNvPr>
          <p:cNvSpPr/>
          <p:nvPr/>
        </p:nvSpPr>
        <p:spPr>
          <a:xfrm>
            <a:off x="7695282" y="4157237"/>
            <a:ext cx="381361" cy="494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C243A6F8-0BB2-4E76-BA10-0CC8F796CBC8}"/>
              </a:ext>
            </a:extLst>
          </p:cNvPr>
          <p:cNvSpPr/>
          <p:nvPr/>
        </p:nvSpPr>
        <p:spPr>
          <a:xfrm>
            <a:off x="10755135" y="3442690"/>
            <a:ext cx="488771" cy="481914"/>
          </a:xfrm>
          <a:prstGeom prst="diamon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61F99D-EC10-442C-90EE-BF793F175D4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552178" y="3008203"/>
            <a:ext cx="299023" cy="38849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01671F-0D2C-44B7-AEA4-4D2F3F96AC18}"/>
              </a:ext>
            </a:extLst>
          </p:cNvPr>
          <p:cNvCxnSpPr>
            <a:stCxn id="12" idx="3"/>
          </p:cNvCxnSpPr>
          <p:nvPr/>
        </p:nvCxnSpPr>
        <p:spPr>
          <a:xfrm flipV="1">
            <a:off x="9552178" y="3989755"/>
            <a:ext cx="299023" cy="40911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8ECE0-D625-4B1D-867E-4220F09E6866}"/>
              </a:ext>
            </a:extLst>
          </p:cNvPr>
          <p:cNvSpPr txBox="1"/>
          <p:nvPr/>
        </p:nvSpPr>
        <p:spPr>
          <a:xfrm>
            <a:off x="8389183" y="415723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E07610-EA89-4509-9EA1-DF828914BD0F}"/>
              </a:ext>
            </a:extLst>
          </p:cNvPr>
          <p:cNvSpPr txBox="1"/>
          <p:nvPr/>
        </p:nvSpPr>
        <p:spPr>
          <a:xfrm>
            <a:off x="10053822" y="346653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763708-4194-4C45-8411-7A4AF168A6AD}"/>
              </a:ext>
            </a:extLst>
          </p:cNvPr>
          <p:cNvSpPr txBox="1"/>
          <p:nvPr/>
        </p:nvSpPr>
        <p:spPr>
          <a:xfrm>
            <a:off x="7700820" y="413725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z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CA759F-2B1A-49D0-92FA-444A57C92063}"/>
              </a:ext>
            </a:extLst>
          </p:cNvPr>
          <p:cNvSpPr txBox="1"/>
          <p:nvPr/>
        </p:nvSpPr>
        <p:spPr>
          <a:xfrm>
            <a:off x="9132048" y="2809846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4392BD-EFF5-4DBB-B7FF-5F6E8E49EB0F}"/>
              </a:ext>
            </a:extLst>
          </p:cNvPr>
          <p:cNvSpPr txBox="1"/>
          <p:nvPr/>
        </p:nvSpPr>
        <p:spPr>
          <a:xfrm>
            <a:off x="9133795" y="418048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x'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2C52CD-26C3-4074-8354-298E2329152A}"/>
              </a:ext>
            </a:extLst>
          </p:cNvPr>
          <p:cNvSpPr txBox="1"/>
          <p:nvPr/>
        </p:nvSpPr>
        <p:spPr>
          <a:xfrm>
            <a:off x="10838254" y="3351956"/>
            <a:ext cx="319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y</a:t>
            </a:r>
            <a:endParaRPr 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18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Autofit/>
          </a:bodyPr>
          <a:lstStyle/>
          <a:p>
            <a:r>
              <a:rPr lang="en-US" sz="4000" b="1" dirty="0"/>
              <a:t>Applications: Generate New Samples of Image Datasets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20E7E-262C-470E-88BB-0E573CE5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03" y="1612951"/>
            <a:ext cx="5021422" cy="2567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E5744-903D-4226-B9AD-FD3377C5C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88" y="1612951"/>
            <a:ext cx="3377288" cy="2528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8501E-1C9A-445A-84F3-CADB678DE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03" y="4236768"/>
            <a:ext cx="4181475" cy="2110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B819D7-891E-49FB-B17E-2AED3DABF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523" y="4287365"/>
            <a:ext cx="2924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pPr fontAlgn="base"/>
            <a:r>
              <a:rPr lang="en-US" b="1" dirty="0"/>
              <a:t>Applications: Image-to-Image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BAD32-9BC5-4737-A4CD-C833BE45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36" y="2147935"/>
            <a:ext cx="3259649" cy="2609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D0707-7DFF-4D19-9710-82FFF6E0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180" y="1529685"/>
            <a:ext cx="2838575" cy="462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64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pPr fontAlgn="base"/>
            <a:r>
              <a:rPr lang="en-US" b="1" dirty="0"/>
              <a:t>Applications: Text-to-Image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3074" name="Picture 2" descr="Fantastic GANs and where to find them">
            <a:extLst>
              <a:ext uri="{FF2B5EF4-FFF2-40B4-BE49-F238E27FC236}">
                <a16:creationId xmlns:a16="http://schemas.microsoft.com/office/drawing/2014/main" id="{7476B629-F5C6-4A86-AB94-0BACDFF4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1847850"/>
            <a:ext cx="562927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56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dirty="0"/>
              <a:t>Applications: Semantic-Image-to-Photo Translation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0980D3-681D-45CF-9447-B07D4BECBB50}"/>
              </a:ext>
            </a:extLst>
          </p:cNvPr>
          <p:cNvSpPr/>
          <p:nvPr/>
        </p:nvSpPr>
        <p:spPr>
          <a:xfrm>
            <a:off x="3376920" y="5280059"/>
            <a:ext cx="4466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http://nvidia-research-mingyuliu.com/gaugan</a:t>
            </a:r>
            <a:endParaRPr lang="en-US" dirty="0"/>
          </a:p>
        </p:txBody>
      </p:sp>
      <p:pic>
        <p:nvPicPr>
          <p:cNvPr id="5122" name="Picture 2" descr="2019) How an algorithm learned to synthesize photo-realistic ...">
            <a:extLst>
              <a:ext uri="{FF2B5EF4-FFF2-40B4-BE49-F238E27FC236}">
                <a16:creationId xmlns:a16="http://schemas.microsoft.com/office/drawing/2014/main" id="{920C5228-B604-4E90-879F-27C9847D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397382"/>
            <a:ext cx="7505699" cy="374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111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Not all is good news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5" y="1432399"/>
            <a:ext cx="7432965" cy="4520725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 Non-convergence: </a:t>
            </a:r>
            <a:r>
              <a:rPr lang="en-US" sz="2400" dirty="0"/>
              <a:t>the model parameters oscillate, destabilize and never converge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/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 Mode collapse: </a:t>
            </a:r>
            <a:r>
              <a:rPr lang="en-US" sz="2400" dirty="0"/>
              <a:t>the generator collapses which produces limited varieties of samples</a:t>
            </a:r>
          </a:p>
          <a:p>
            <a:pPr marL="0" indent="0">
              <a:spcBef>
                <a:spcPts val="200"/>
              </a:spcBef>
              <a:buNone/>
            </a:pPr>
            <a:endParaRPr lang="en-US" sz="2400" dirty="0"/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 Diminished gradient: </a:t>
            </a:r>
            <a:r>
              <a:rPr lang="en-US" sz="2400" dirty="0"/>
              <a:t>the discriminator gets too successful that the generator gradient vanishes and learns nothing</a:t>
            </a:r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0" indent="0">
              <a:spcBef>
                <a:spcPts val="200"/>
              </a:spcBef>
              <a:buNone/>
            </a:pPr>
            <a:endParaRPr lang="en-US" sz="2200" b="1" dirty="0"/>
          </a:p>
        </p:txBody>
      </p:sp>
      <p:pic>
        <p:nvPicPr>
          <p:cNvPr id="13" name="mode_collapse">
            <a:hlinkClick r:id="" action="ppaction://media"/>
            <a:extLst>
              <a:ext uri="{FF2B5EF4-FFF2-40B4-BE49-F238E27FC236}">
                <a16:creationId xmlns:a16="http://schemas.microsoft.com/office/drawing/2014/main" id="{BCAE52E3-970F-4465-B3DD-97BDD431F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05074" y="1399720"/>
            <a:ext cx="2124601" cy="1593451"/>
          </a:xfrm>
          <a:prstGeom prst="rect">
            <a:avLst/>
          </a:prstGeom>
        </p:spPr>
      </p:pic>
      <p:pic>
        <p:nvPicPr>
          <p:cNvPr id="14" name="Picture 2" descr="d765: Simple GAN using numpy | AI:Mechanic">
            <a:extLst>
              <a:ext uri="{FF2B5EF4-FFF2-40B4-BE49-F238E27FC236}">
                <a16:creationId xmlns:a16="http://schemas.microsoft.com/office/drawing/2014/main" id="{F72A581A-D1D3-44AC-B67C-35EF9D2EA1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787" y="4737324"/>
            <a:ext cx="1509237" cy="150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D48ADB-7797-457F-B7E4-2633819FE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259" y="3209799"/>
            <a:ext cx="1267191" cy="1267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D9AA04-A0BC-463A-A5D7-F9DBB4B60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596" y="3209798"/>
            <a:ext cx="1267191" cy="1267191"/>
          </a:xfrm>
          <a:prstGeom prst="rect">
            <a:avLst/>
          </a:prstGeom>
        </p:spPr>
      </p:pic>
      <p:pic>
        <p:nvPicPr>
          <p:cNvPr id="1026" name="Picture 2" descr="https://s3-ap-south-1.amazonaws.com/av-blog-media/wp-content/uploads/2017/06/11000250/s3.png">
            <a:extLst>
              <a:ext uri="{FF2B5EF4-FFF2-40B4-BE49-F238E27FC236}">
                <a16:creationId xmlns:a16="http://schemas.microsoft.com/office/drawing/2014/main" id="{FC4F256C-964B-443A-8B5E-FA84D41A8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25816" r="8639" b="7481"/>
          <a:stretch/>
        </p:blipFill>
        <p:spPr bwMode="auto">
          <a:xfrm>
            <a:off x="2538772" y="4634973"/>
            <a:ext cx="2694756" cy="158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990F0-C4A9-4B01-B51C-24B92BC2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Lipizzaner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B6FDA-767C-4550-A136-4F6B5837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2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990F0-C4A9-4B01-B51C-24B92BC2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Generative </a:t>
            </a:r>
          </a:p>
          <a:p>
            <a:pPr algn="ctr"/>
            <a:r>
              <a:rPr lang="en-US" sz="8800" b="1" dirty="0"/>
              <a:t>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B6FDA-767C-4550-A136-4F6B5837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7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From GANs to Deep </a:t>
            </a:r>
            <a:r>
              <a:rPr lang="en-US" b="1" dirty="0" err="1"/>
              <a:t>Neuroevolution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5" y="1432399"/>
            <a:ext cx="9275480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GAN training can be seen as a </a:t>
            </a:r>
            <a:r>
              <a:rPr lang="en-US" sz="2600" b="1" dirty="0"/>
              <a:t>two-player minmax game </a:t>
            </a:r>
            <a:r>
              <a:rPr lang="en-US" sz="2600" dirty="0"/>
              <a:t>(generators 𝐺(𝑧) vs discriminators 𝐷(𝑥))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Evolutionary computing </a:t>
            </a:r>
            <a:r>
              <a:rPr lang="en-US" sz="2600" dirty="0"/>
              <a:t>community has already addressed similar issues in two-player minmax optimization</a:t>
            </a:r>
          </a:p>
          <a:p>
            <a:pPr marL="578358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Focusing, relativism or loss of gradient</a:t>
            </a:r>
          </a:p>
          <a:p>
            <a:pPr marL="578358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Competitive Coevolution</a:t>
            </a:r>
            <a:r>
              <a:rPr lang="en-US" sz="2400" dirty="0"/>
              <a:t>, two different populations 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/>
              <a:t>	</a:t>
            </a:r>
            <a:r>
              <a:rPr lang="en-US" sz="2400" dirty="0"/>
              <a:t>(adds diversity </a:t>
            </a:r>
            <a:r>
              <a:rPr lang="en-US" sz="2400" dirty="0">
                <a:sym typeface="Wingdings" panose="05000000000000000000" pitchFamily="2" charset="2"/>
              </a:rPr>
              <a:t> robustness</a:t>
            </a:r>
            <a:r>
              <a:rPr lang="en-US" sz="2400" dirty="0"/>
              <a:t>)</a:t>
            </a:r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0" indent="0">
              <a:spcBef>
                <a:spcPts val="200"/>
              </a:spcBef>
              <a:buNone/>
            </a:pPr>
            <a:endParaRPr lang="en-US" sz="22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BAFFA6-1CCD-4C52-AB7C-A0E78306B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333" y="1886128"/>
            <a:ext cx="1609344" cy="1072896"/>
          </a:xfrm>
          <a:prstGeom prst="rect">
            <a:avLst/>
          </a:prstGeom>
        </p:spPr>
      </p:pic>
      <p:pic>
        <p:nvPicPr>
          <p:cNvPr id="3" name="Picture 2" descr="John Evans on Twitter: &quot;The Owl butterfly - it's wings look like ...">
            <a:extLst>
              <a:ext uri="{FF2B5EF4-FFF2-40B4-BE49-F238E27FC236}">
                <a16:creationId xmlns:a16="http://schemas.microsoft.com/office/drawing/2014/main" id="{2A7BD378-0E4B-4934-B147-E7524E41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33" y="3977828"/>
            <a:ext cx="1609344" cy="120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7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Darwinism: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/>
              <a:t>"I have called this principle, by which, each </a:t>
            </a:r>
            <a:r>
              <a:rPr lang="en-US" sz="2400" b="1" i="1" dirty="0"/>
              <a:t>slight variation, if useful, is preserved</a:t>
            </a:r>
            <a:r>
              <a:rPr lang="en-US" sz="2400" i="1" dirty="0"/>
              <a:t>, by the term of </a:t>
            </a:r>
            <a:r>
              <a:rPr lang="en-US" sz="2400" b="1" i="1" dirty="0"/>
              <a:t>Natural Selection</a:t>
            </a:r>
            <a:r>
              <a:rPr lang="en-US" sz="2400" i="1" dirty="0"/>
              <a:t>. … The expression often used by Mr. Herbert Spencer of the </a:t>
            </a:r>
            <a:r>
              <a:rPr lang="en-US" sz="2400" b="1" i="1" dirty="0"/>
              <a:t>Survival of the Fittest </a:t>
            </a:r>
            <a:r>
              <a:rPr lang="en-US" sz="2400" i="1" dirty="0"/>
              <a:t>is more accurate, and is sometimes equally convenient.“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Charles Darwin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On the Origin of Species by means of Natural Selection, 1859</a:t>
            </a:r>
            <a:endParaRPr lang="en-US" sz="1800" i="1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2600" b="1" dirty="0"/>
              <a:t>Evolution of species </a:t>
            </a:r>
            <a:r>
              <a:rPr lang="en-US" sz="2600" dirty="0"/>
              <a:t>through a gradual process of </a:t>
            </a:r>
            <a:r>
              <a:rPr lang="en-US" sz="2600" b="1" dirty="0"/>
              <a:t>natural selection</a:t>
            </a:r>
            <a:endParaRPr lang="en-US" sz="2200" b="1" dirty="0"/>
          </a:p>
        </p:txBody>
      </p:sp>
      <p:pic>
        <p:nvPicPr>
          <p:cNvPr id="1026" name="Picture 2" descr="https://ayudawp.com/wp-content/uploads/2013/07/evolucion-wp.jpg">
            <a:extLst>
              <a:ext uri="{FF2B5EF4-FFF2-40B4-BE49-F238E27FC236}">
                <a16:creationId xmlns:a16="http://schemas.microsoft.com/office/drawing/2014/main" id="{2D291462-A81B-4B98-B5DF-387EC4CE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2" b="14954"/>
          <a:stretch/>
        </p:blipFill>
        <p:spPr bwMode="auto">
          <a:xfrm>
            <a:off x="1255238" y="4387808"/>
            <a:ext cx="4837651" cy="18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rles Darwin Day: Six Quotes From the Father of Evolution on His ...">
            <a:extLst>
              <a:ext uri="{FF2B5EF4-FFF2-40B4-BE49-F238E27FC236}">
                <a16:creationId xmlns:a16="http://schemas.microsoft.com/office/drawing/2014/main" id="{08FE502B-776D-4999-8AD2-245FC75E2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762" y="3868659"/>
            <a:ext cx="1598000" cy="220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361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Evolutionary Computing </a:t>
            </a:r>
            <a:r>
              <a:rPr lang="en-US" sz="2800" dirty="0"/>
              <a:t>comprises a set of computational methods (</a:t>
            </a:r>
            <a:r>
              <a:rPr lang="en-US" sz="2800" i="1" dirty="0"/>
              <a:t>metaheuristics</a:t>
            </a:r>
            <a:r>
              <a:rPr lang="en-US" sz="2800" dirty="0"/>
              <a:t>) that </a:t>
            </a:r>
            <a:r>
              <a:rPr lang="en-US" sz="2800" b="1" dirty="0"/>
              <a:t>mimics biological evolution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2013B9-A536-47D6-BA6C-0870271DEA8A}"/>
              </a:ext>
            </a:extLst>
          </p:cNvPr>
          <p:cNvSpPr/>
          <p:nvPr/>
        </p:nvSpPr>
        <p:spPr>
          <a:xfrm>
            <a:off x="475861" y="2422576"/>
            <a:ext cx="8061650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buClr>
                <a:srgbClr val="E48312"/>
              </a:buClr>
              <a:buSzPct val="100000"/>
            </a:pPr>
            <a:endParaRPr lang="en-US" sz="14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91440" lvl="0" indent="-91440" defTabSz="914400">
              <a:spcAft>
                <a:spcPts val="60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They apply a mechanism analogous to natural evolutionary processes, to solve </a:t>
            </a: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search and optimization 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problems </a:t>
            </a:r>
          </a:p>
          <a:p>
            <a:pPr marL="91440" lvl="0" indent="-91440" defTabSz="914400">
              <a:spcAft>
                <a:spcPts val="60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They work with a </a:t>
            </a: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population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(of </a:t>
            </a: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representations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 of solutions</a:t>
            </a:r>
          </a:p>
          <a:p>
            <a:pPr marL="91440" lvl="0" indent="-91440" defTabSz="914400">
              <a:spcAft>
                <a:spcPts val="60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Principles: natural </a:t>
            </a: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selection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(</a:t>
            </a:r>
            <a:r>
              <a:rPr lang="en-US" sz="2400" b="1" dirty="0">
                <a:solidFill>
                  <a:srgbClr val="E48312">
                    <a:lumMod val="75000"/>
                  </a:srgbClr>
                </a:solidFill>
              </a:rPr>
              <a:t>fitness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), </a:t>
            </a: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reproduction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(</a:t>
            </a:r>
            <a:r>
              <a:rPr lang="en-US" sz="2400" b="1" dirty="0">
                <a:solidFill>
                  <a:srgbClr val="E48312">
                    <a:lumMod val="75000"/>
                  </a:srgbClr>
                </a:solidFill>
              </a:rPr>
              <a:t>recombination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and </a:t>
            </a:r>
            <a:r>
              <a:rPr lang="en-US" sz="2400" b="1" dirty="0">
                <a:solidFill>
                  <a:srgbClr val="E48312">
                    <a:lumMod val="75000"/>
                  </a:srgbClr>
                </a:solidFill>
              </a:rPr>
              <a:t>mutation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 and genetic </a:t>
            </a:r>
            <a:r>
              <a:rPr lang="en-US" sz="2400" b="1" dirty="0">
                <a:solidFill>
                  <a:srgbClr val="E48312">
                    <a:lumMod val="75000"/>
                  </a:srgbClr>
                </a:solidFill>
              </a:rPr>
              <a:t>diversity</a:t>
            </a:r>
          </a:p>
          <a:p>
            <a:pPr marL="91440" lvl="0" indent="-91440" defTabSz="914400">
              <a:spcAft>
                <a:spcPts val="60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They follow the idea of </a:t>
            </a: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survival of the fittest 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individuals, evaluating the fitness according to the problem to be solved, through a </a:t>
            </a:r>
            <a:r>
              <a:rPr lang="en-US" sz="2400" b="1" dirty="0">
                <a:solidFill>
                  <a:srgbClr val="E48312">
                    <a:lumMod val="75000"/>
                  </a:srgbClr>
                </a:solidFill>
              </a:rPr>
              <a:t>fitness function</a:t>
            </a:r>
          </a:p>
        </p:txBody>
      </p:sp>
      <p:pic>
        <p:nvPicPr>
          <p:cNvPr id="1026" name="Picture 2" descr="figure-1">
            <a:extLst>
              <a:ext uri="{FF2B5EF4-FFF2-40B4-BE49-F238E27FC236}">
                <a16:creationId xmlns:a16="http://schemas.microsoft.com/office/drawing/2014/main" id="{3365A08E-4752-4B98-8822-2E4CE31BA9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11" y="2881737"/>
            <a:ext cx="3406145" cy="220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34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Evolutionary Algorithm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generation = 0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population(0) = Create initial population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while not stop criteria do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i="1" dirty="0"/>
              <a:t>evaluate</a:t>
            </a:r>
            <a:r>
              <a:rPr lang="en-US" sz="2200" dirty="0"/>
              <a:t>(population(generation)) 		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/>
              <a:t>parents = </a:t>
            </a:r>
            <a:r>
              <a:rPr lang="en-US" sz="2200" b="1" i="1" dirty="0"/>
              <a:t>selection</a:t>
            </a:r>
            <a:r>
              <a:rPr lang="en-US" sz="2200" dirty="0"/>
              <a:t>(population(generation)) 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/>
              <a:t>offspring = </a:t>
            </a:r>
            <a:r>
              <a:rPr lang="en-US" sz="2200" b="1" i="1" dirty="0"/>
              <a:t>recombine</a:t>
            </a:r>
            <a:r>
              <a:rPr lang="en-US" sz="2200" dirty="0"/>
              <a:t>(parents, </a:t>
            </a:r>
            <a:r>
              <a:rPr lang="en-US" sz="2200" dirty="0" err="1"/>
              <a:t>recombination_probability</a:t>
            </a:r>
            <a:r>
              <a:rPr lang="en-US" sz="2200" dirty="0"/>
              <a:t>)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/>
              <a:t>offspring = </a:t>
            </a:r>
            <a:r>
              <a:rPr lang="en-US" sz="2200" b="1" i="1" dirty="0"/>
              <a:t>mutate</a:t>
            </a:r>
            <a:r>
              <a:rPr lang="en-US" sz="2200" dirty="0"/>
              <a:t>(parents, </a:t>
            </a:r>
            <a:r>
              <a:rPr lang="en-US" sz="2200" dirty="0" err="1"/>
              <a:t>mutation_probability</a:t>
            </a:r>
            <a:r>
              <a:rPr lang="en-US" sz="2200" dirty="0"/>
              <a:t>)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 err="1"/>
              <a:t>new_population</a:t>
            </a:r>
            <a:r>
              <a:rPr lang="en-US" sz="2200" dirty="0"/>
              <a:t> = </a:t>
            </a:r>
            <a:r>
              <a:rPr lang="en-US" sz="2200" b="1" i="1" dirty="0"/>
              <a:t>replace</a:t>
            </a:r>
            <a:r>
              <a:rPr lang="en-US" sz="2200" dirty="0"/>
              <a:t>(offspring, population(generation))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/>
              <a:t>generation++ 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/>
              <a:t>population(generation) = </a:t>
            </a:r>
            <a:r>
              <a:rPr lang="en-US" sz="2200" dirty="0" err="1"/>
              <a:t>new_population</a:t>
            </a: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6A54A-0165-4739-A442-DED8B654C361}"/>
              </a:ext>
            </a:extLst>
          </p:cNvPr>
          <p:cNvSpPr/>
          <p:nvPr/>
        </p:nvSpPr>
        <p:spPr>
          <a:xfrm>
            <a:off x="8351885" y="1858718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24144-84FA-4AFF-AA08-117CFBE0353C}"/>
              </a:ext>
            </a:extLst>
          </p:cNvPr>
          <p:cNvSpPr/>
          <p:nvPr/>
        </p:nvSpPr>
        <p:spPr>
          <a:xfrm>
            <a:off x="8351885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EBC9EA-A451-476E-8E7D-CA693CF8CC54}"/>
              </a:ext>
            </a:extLst>
          </p:cNvPr>
          <p:cNvSpPr/>
          <p:nvPr/>
        </p:nvSpPr>
        <p:spPr>
          <a:xfrm>
            <a:off x="9446896" y="4116974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BBD21F-DA79-4CD6-816A-DD0FC8C07A39}"/>
              </a:ext>
            </a:extLst>
          </p:cNvPr>
          <p:cNvSpPr/>
          <p:nvPr/>
        </p:nvSpPr>
        <p:spPr>
          <a:xfrm>
            <a:off x="10605156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Recombination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4B907-9097-4795-AC2D-B8D6D69A77CF}"/>
              </a:ext>
            </a:extLst>
          </p:cNvPr>
          <p:cNvSpPr/>
          <p:nvPr/>
        </p:nvSpPr>
        <p:spPr>
          <a:xfrm>
            <a:off x="8375565" y="499859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Termination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22D8CB-6D75-4EF3-BB41-42C21234B272}"/>
              </a:ext>
            </a:extLst>
          </p:cNvPr>
          <p:cNvSpPr/>
          <p:nvPr/>
        </p:nvSpPr>
        <p:spPr>
          <a:xfrm>
            <a:off x="9446895" y="274291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8A6479-E14C-40E4-8088-ADB4ABE1E83F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8991965" y="2158148"/>
            <a:ext cx="0" cy="12501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561C94-23C7-4244-86F8-DD64C7EB2ABF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991965" y="3707699"/>
            <a:ext cx="23680" cy="129089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31CD9C-C381-4BE3-8D9C-6EB9D3A58BE8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8991965" y="2892625"/>
            <a:ext cx="454930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1FE59D-C6FD-4567-AC65-FEADC73FB6D9}"/>
              </a:ext>
            </a:extLst>
          </p:cNvPr>
          <p:cNvCxnSpPr>
            <a:stCxn id="9" idx="0"/>
            <a:endCxn id="11" idx="3"/>
          </p:cNvCxnSpPr>
          <p:nvPr/>
        </p:nvCxnSpPr>
        <p:spPr>
          <a:xfrm flipH="1" flipV="1">
            <a:off x="10727055" y="2892625"/>
            <a:ext cx="518181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E5A28F-E283-424F-97DC-6122B78D2687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8991965" y="3707699"/>
            <a:ext cx="454931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4FD92E-88C3-4054-9071-C4E86A41A0C1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10727056" y="3707699"/>
            <a:ext cx="518180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153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Example: One-Max problem</a:t>
            </a:r>
            <a:endParaRPr lang="en-US" sz="1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500" dirty="0"/>
              <a:t>Maximizing the number of 1s of a </a:t>
            </a:r>
            <a:r>
              <a:rPr lang="en-US" sz="2500" dirty="0" err="1"/>
              <a:t>bitstring</a:t>
            </a:r>
            <a:r>
              <a:rPr lang="en-US" sz="2500" dirty="0"/>
              <a:t> of length </a:t>
            </a:r>
            <a:r>
              <a:rPr lang="en-US" sz="2500" i="1" dirty="0"/>
              <a:t>n</a:t>
            </a:r>
            <a:r>
              <a:rPr lang="en-US" sz="2500" dirty="0"/>
              <a:t> (i.e., composed by 1s and 0s)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6609BA-7F8C-498D-8DDE-74F412934F4F}"/>
              </a:ext>
            </a:extLst>
          </p:cNvPr>
          <p:cNvSpPr txBox="1">
            <a:spLocks/>
          </p:cNvSpPr>
          <p:nvPr/>
        </p:nvSpPr>
        <p:spPr>
          <a:xfrm>
            <a:off x="475861" y="2810846"/>
            <a:ext cx="11208332" cy="34217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-US" sz="1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They work with a </a:t>
            </a:r>
            <a:r>
              <a:rPr lang="en-US" sz="2600" b="1" dirty="0"/>
              <a:t>population</a:t>
            </a:r>
            <a:r>
              <a:rPr lang="en-US" sz="2600" dirty="0"/>
              <a:t> (of representations) of solutions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Fitness</a:t>
            </a: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4188C3-6CDA-4A4C-A727-688A2BAF6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78955"/>
              </p:ext>
            </p:extLst>
          </p:nvPr>
        </p:nvGraphicFramePr>
        <p:xfrm>
          <a:off x="3221454" y="373895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4B21E3-F3EB-4872-AD2A-B466CE2F9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70296"/>
              </p:ext>
            </p:extLst>
          </p:nvPr>
        </p:nvGraphicFramePr>
        <p:xfrm>
          <a:off x="3221454" y="4304769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0F6200-1059-41BB-85E8-575C89DFD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5816"/>
              </p:ext>
            </p:extLst>
          </p:nvPr>
        </p:nvGraphicFramePr>
        <p:xfrm>
          <a:off x="5391675" y="3733874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483DC4-697D-4AB8-BC00-989CFE75C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156063"/>
              </p:ext>
            </p:extLst>
          </p:nvPr>
        </p:nvGraphicFramePr>
        <p:xfrm>
          <a:off x="5391675" y="4298860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E072D5-6089-47CC-877D-55A72096B288}"/>
                  </a:ext>
                </a:extLst>
              </p:cNvPr>
              <p:cNvSpPr txBox="1"/>
              <p:nvPr/>
            </p:nvSpPr>
            <p:spPr>
              <a:xfrm>
                <a:off x="3408166" y="5526104"/>
                <a:ext cx="2820577" cy="390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fitness(x)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E072D5-6089-47CC-877D-55A72096B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166" y="5526104"/>
                <a:ext cx="2820577" cy="390876"/>
              </a:xfrm>
              <a:prstGeom prst="rect">
                <a:avLst/>
              </a:prstGeom>
              <a:blipFill>
                <a:blip r:embed="rId3"/>
                <a:stretch>
                  <a:fillRect l="-6479" t="-20313" b="-45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489B74E-E647-430A-8C3B-0AC032DF9041}"/>
              </a:ext>
            </a:extLst>
          </p:cNvPr>
          <p:cNvSpPr/>
          <p:nvPr/>
        </p:nvSpPr>
        <p:spPr>
          <a:xfrm>
            <a:off x="3138945" y="3663899"/>
            <a:ext cx="419877" cy="41370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22DA4E-0A7A-418C-A49B-C9442734076A}"/>
              </a:ext>
            </a:extLst>
          </p:cNvPr>
          <p:cNvCxnSpPr>
            <a:cxnSpLocks/>
          </p:cNvCxnSpPr>
          <p:nvPr/>
        </p:nvCxnSpPr>
        <p:spPr>
          <a:xfrm flipH="1">
            <a:off x="2719067" y="3911160"/>
            <a:ext cx="403905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8A560D6-E1B3-4CEB-9621-119256A38CE1}"/>
              </a:ext>
            </a:extLst>
          </p:cNvPr>
          <p:cNvSpPr/>
          <p:nvPr/>
        </p:nvSpPr>
        <p:spPr>
          <a:xfrm>
            <a:off x="3138945" y="4226969"/>
            <a:ext cx="1679510" cy="413708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A82563-A9E1-4154-A135-0BF07E861847}"/>
              </a:ext>
            </a:extLst>
          </p:cNvPr>
          <p:cNvCxnSpPr>
            <a:cxnSpLocks/>
          </p:cNvCxnSpPr>
          <p:nvPr/>
        </p:nvCxnSpPr>
        <p:spPr>
          <a:xfrm flipH="1">
            <a:off x="2719067" y="4474230"/>
            <a:ext cx="40390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C5E0F-EACD-4496-9083-A4B8C060F6B5}"/>
              </a:ext>
            </a:extLst>
          </p:cNvPr>
          <p:cNvSpPr/>
          <p:nvPr/>
        </p:nvSpPr>
        <p:spPr>
          <a:xfrm>
            <a:off x="3065046" y="3564064"/>
            <a:ext cx="3918109" cy="119238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CE716E-7E15-4AB0-8966-3459D81C8708}"/>
              </a:ext>
            </a:extLst>
          </p:cNvPr>
          <p:cNvCxnSpPr>
            <a:cxnSpLocks/>
          </p:cNvCxnSpPr>
          <p:nvPr/>
        </p:nvCxnSpPr>
        <p:spPr>
          <a:xfrm flipH="1">
            <a:off x="6983155" y="4207187"/>
            <a:ext cx="403905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24B4E1C-6499-431D-A7D1-533FBB4CA8E4}"/>
              </a:ext>
            </a:extLst>
          </p:cNvPr>
          <p:cNvSpPr txBox="1"/>
          <p:nvPr/>
        </p:nvSpPr>
        <p:spPr>
          <a:xfrm>
            <a:off x="1298998" y="4289564"/>
            <a:ext cx="14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chromosome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72A63-46CD-4253-96E1-C62AB902E676}"/>
              </a:ext>
            </a:extLst>
          </p:cNvPr>
          <p:cNvSpPr txBox="1"/>
          <p:nvPr/>
        </p:nvSpPr>
        <p:spPr>
          <a:xfrm>
            <a:off x="2058687" y="3712586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gene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F17656-84D0-4BDE-824B-CEBAD510F969}"/>
              </a:ext>
            </a:extLst>
          </p:cNvPr>
          <p:cNvSpPr txBox="1"/>
          <p:nvPr/>
        </p:nvSpPr>
        <p:spPr>
          <a:xfrm>
            <a:off x="7380959" y="4003665"/>
            <a:ext cx="14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30E3157-35F2-4A7D-B6BB-DAB3453B6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46520"/>
              </p:ext>
            </p:extLst>
          </p:nvPr>
        </p:nvGraphicFramePr>
        <p:xfrm>
          <a:off x="4293244" y="2501358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28907BD9-F87E-4A71-809D-36AF81C6F60B}"/>
              </a:ext>
            </a:extLst>
          </p:cNvPr>
          <p:cNvSpPr/>
          <p:nvPr/>
        </p:nvSpPr>
        <p:spPr>
          <a:xfrm>
            <a:off x="2959299" y="2442351"/>
            <a:ext cx="1078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26370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11" grpId="0" animBg="1"/>
      <p:bldP spid="15" grpId="0" animBg="1"/>
      <p:bldP spid="20" grpId="0" animBg="1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Example: One-Max problem</a:t>
            </a:r>
            <a:endParaRPr lang="en-US" sz="1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500" dirty="0"/>
              <a:t>Maximizing the number of 1s of a </a:t>
            </a:r>
            <a:r>
              <a:rPr lang="en-US" sz="2500" dirty="0" err="1"/>
              <a:t>bitstring</a:t>
            </a:r>
            <a:r>
              <a:rPr lang="en-US" sz="2500" dirty="0"/>
              <a:t> of length </a:t>
            </a:r>
            <a:r>
              <a:rPr lang="en-US" sz="2500" i="1" dirty="0"/>
              <a:t>n</a:t>
            </a:r>
            <a:r>
              <a:rPr lang="en-US" sz="2500" dirty="0"/>
              <a:t> (i.e., composed by 1s and 0s)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6609BA-7F8C-498D-8DDE-74F412934F4F}"/>
              </a:ext>
            </a:extLst>
          </p:cNvPr>
          <p:cNvSpPr txBox="1">
            <a:spLocks/>
          </p:cNvSpPr>
          <p:nvPr/>
        </p:nvSpPr>
        <p:spPr>
          <a:xfrm>
            <a:off x="501586" y="2237428"/>
            <a:ext cx="11208332" cy="45207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-US" sz="1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They work with a </a:t>
            </a:r>
            <a:r>
              <a:rPr lang="en-US" sz="2600" b="1" dirty="0"/>
              <a:t>population</a:t>
            </a:r>
            <a:r>
              <a:rPr lang="en-US" sz="2600" dirty="0"/>
              <a:t> (of representations) of solutions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Recombination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Mutation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4188C3-6CDA-4A4C-A727-688A2BAF6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88354"/>
              </p:ext>
            </p:extLst>
          </p:nvPr>
        </p:nvGraphicFramePr>
        <p:xfrm>
          <a:off x="1603399" y="2971567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4B21E3-F3EB-4872-AD2A-B466CE2F9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64704"/>
              </p:ext>
            </p:extLst>
          </p:nvPr>
        </p:nvGraphicFramePr>
        <p:xfrm>
          <a:off x="3325751" y="2966488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0F6200-1059-41BB-85E8-575C89DFD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47716"/>
              </p:ext>
            </p:extLst>
          </p:nvPr>
        </p:nvGraphicFramePr>
        <p:xfrm>
          <a:off x="5048103" y="2966488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483DC4-697D-4AB8-BC00-989CFE75C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31048"/>
              </p:ext>
            </p:extLst>
          </p:nvPr>
        </p:nvGraphicFramePr>
        <p:xfrm>
          <a:off x="6770455" y="2966488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39F866A-7981-4870-9EE8-3C37FE5E5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176319"/>
              </p:ext>
            </p:extLst>
          </p:nvPr>
        </p:nvGraphicFramePr>
        <p:xfrm>
          <a:off x="1013080" y="3933481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A496F2-F78C-479F-8CE0-A235BE13B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277078"/>
              </p:ext>
            </p:extLst>
          </p:nvPr>
        </p:nvGraphicFramePr>
        <p:xfrm>
          <a:off x="1013080" y="436932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C6DD05-783A-4832-A0DE-58FEA3A56465}"/>
              </a:ext>
            </a:extLst>
          </p:cNvPr>
          <p:cNvSpPr txBox="1"/>
          <p:nvPr/>
        </p:nvSpPr>
        <p:spPr>
          <a:xfrm>
            <a:off x="421251" y="388597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48CF2-27F0-478F-B90B-EBCFC42F350D}"/>
              </a:ext>
            </a:extLst>
          </p:cNvPr>
          <p:cNvSpPr txBox="1"/>
          <p:nvPr/>
        </p:nvSpPr>
        <p:spPr>
          <a:xfrm>
            <a:off x="430634" y="429855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B0049-8790-4173-B56F-96BB79517A77}"/>
              </a:ext>
            </a:extLst>
          </p:cNvPr>
          <p:cNvSpPr txBox="1"/>
          <p:nvPr/>
        </p:nvSpPr>
        <p:spPr>
          <a:xfrm>
            <a:off x="1974582" y="4661805"/>
            <a:ext cx="211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One-point crossover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F37E01-C0A3-4B51-B104-B4C1333D4C22}"/>
              </a:ext>
            </a:extLst>
          </p:cNvPr>
          <p:cNvCxnSpPr/>
          <p:nvPr/>
        </p:nvCxnSpPr>
        <p:spPr>
          <a:xfrm>
            <a:off x="1520890" y="3836901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1DEC9B-9AC8-42F5-BD3F-D7D643B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240679"/>
              </p:ext>
            </p:extLst>
          </p:nvPr>
        </p:nvGraphicFramePr>
        <p:xfrm>
          <a:off x="3697639" y="3890739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E2FB4C9-BFBB-4260-8740-45476C30A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581540"/>
              </p:ext>
            </p:extLst>
          </p:nvPr>
        </p:nvGraphicFramePr>
        <p:xfrm>
          <a:off x="3697639" y="4326581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D6BB290-B3B6-41A5-9391-4F22B8B30927}"/>
              </a:ext>
            </a:extLst>
          </p:cNvPr>
          <p:cNvSpPr txBox="1"/>
          <p:nvPr/>
        </p:nvSpPr>
        <p:spPr>
          <a:xfrm>
            <a:off x="3105810" y="384323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 =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4E1C5-F312-4C78-85D1-B26A0699DE87}"/>
              </a:ext>
            </a:extLst>
          </p:cNvPr>
          <p:cNvSpPr txBox="1"/>
          <p:nvPr/>
        </p:nvSpPr>
        <p:spPr>
          <a:xfrm>
            <a:off x="3115193" y="425581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 =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C3316-F17A-4F42-9A5B-CE03BFC95E14}"/>
              </a:ext>
            </a:extLst>
          </p:cNvPr>
          <p:cNvCxnSpPr/>
          <p:nvPr/>
        </p:nvCxnSpPr>
        <p:spPr>
          <a:xfrm>
            <a:off x="4205449" y="3794159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54DC548-8032-43B7-BF42-F4CF10285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35670"/>
              </p:ext>
            </p:extLst>
          </p:nvPr>
        </p:nvGraphicFramePr>
        <p:xfrm>
          <a:off x="6843062" y="3883881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CD4D816-74F8-4C4A-8A78-B80C34C23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78519"/>
              </p:ext>
            </p:extLst>
          </p:nvPr>
        </p:nvGraphicFramePr>
        <p:xfrm>
          <a:off x="6843062" y="431972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0D0C2C7-1A19-4279-A558-CDD4D10A1D67}"/>
              </a:ext>
            </a:extLst>
          </p:cNvPr>
          <p:cNvSpPr txBox="1"/>
          <p:nvPr/>
        </p:nvSpPr>
        <p:spPr>
          <a:xfrm>
            <a:off x="6251233" y="383637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95B3F-CE6D-4971-8FDB-EB16AC6AA4F5}"/>
              </a:ext>
            </a:extLst>
          </p:cNvPr>
          <p:cNvSpPr txBox="1"/>
          <p:nvPr/>
        </p:nvSpPr>
        <p:spPr>
          <a:xfrm>
            <a:off x="6260616" y="424895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FE071-5E79-42E4-8A99-A1E9886E8B4C}"/>
              </a:ext>
            </a:extLst>
          </p:cNvPr>
          <p:cNvSpPr txBox="1"/>
          <p:nvPr/>
        </p:nvSpPr>
        <p:spPr>
          <a:xfrm>
            <a:off x="7760233" y="4670624"/>
            <a:ext cx="212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Two-point crossover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4E5548-B74E-4A47-837A-603A7D25A648}"/>
              </a:ext>
            </a:extLst>
          </p:cNvPr>
          <p:cNvCxnSpPr/>
          <p:nvPr/>
        </p:nvCxnSpPr>
        <p:spPr>
          <a:xfrm>
            <a:off x="7350872" y="3787301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935AF2FF-F6E9-44F9-A2DF-3A5347DD7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061179"/>
              </p:ext>
            </p:extLst>
          </p:nvPr>
        </p:nvGraphicFramePr>
        <p:xfrm>
          <a:off x="9611588" y="3841139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BE9CD98-DA6E-43FA-ACD2-B99784B29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818398"/>
              </p:ext>
            </p:extLst>
          </p:nvPr>
        </p:nvGraphicFramePr>
        <p:xfrm>
          <a:off x="9611588" y="4276981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836A76A-810B-4580-A8F2-08965018EF54}"/>
              </a:ext>
            </a:extLst>
          </p:cNvPr>
          <p:cNvSpPr txBox="1"/>
          <p:nvPr/>
        </p:nvSpPr>
        <p:spPr>
          <a:xfrm>
            <a:off x="9019759" y="379363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 =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0AF3C9-A85B-48CE-B2D6-E32BD6A4C9F5}"/>
              </a:ext>
            </a:extLst>
          </p:cNvPr>
          <p:cNvSpPr txBox="1"/>
          <p:nvPr/>
        </p:nvSpPr>
        <p:spPr>
          <a:xfrm>
            <a:off x="9029142" y="420621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 =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0640BD9-0F31-4A9A-9B20-92189E56859F}"/>
              </a:ext>
            </a:extLst>
          </p:cNvPr>
          <p:cNvCxnSpPr/>
          <p:nvPr/>
        </p:nvCxnSpPr>
        <p:spPr>
          <a:xfrm>
            <a:off x="10119398" y="3744559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710724-F678-4B09-934C-EA642B508DF2}"/>
              </a:ext>
            </a:extLst>
          </p:cNvPr>
          <p:cNvCxnSpPr/>
          <p:nvPr/>
        </p:nvCxnSpPr>
        <p:spPr>
          <a:xfrm>
            <a:off x="7857835" y="3760993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E22CFD-7686-4CA4-A0DA-A3150BD91D33}"/>
              </a:ext>
            </a:extLst>
          </p:cNvPr>
          <p:cNvCxnSpPr/>
          <p:nvPr/>
        </p:nvCxnSpPr>
        <p:spPr>
          <a:xfrm>
            <a:off x="10622808" y="3744050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80FFCE8-7DA7-4265-BF4C-6F61A9438082}"/>
              </a:ext>
            </a:extLst>
          </p:cNvPr>
          <p:cNvSpPr/>
          <p:nvPr/>
        </p:nvSpPr>
        <p:spPr>
          <a:xfrm>
            <a:off x="2777114" y="4188415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FC22666-7686-4AD9-B0D2-593426E63456}"/>
              </a:ext>
            </a:extLst>
          </p:cNvPr>
          <p:cNvSpPr/>
          <p:nvPr/>
        </p:nvSpPr>
        <p:spPr>
          <a:xfrm>
            <a:off x="8646861" y="4154376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8EE86ECC-E334-4AF5-B136-8138F3CDE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22770"/>
              </p:ext>
            </p:extLst>
          </p:nvPr>
        </p:nvGraphicFramePr>
        <p:xfrm>
          <a:off x="1011004" y="537216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F0EF843B-509F-4593-BA8F-13C4AE8DF93E}"/>
              </a:ext>
            </a:extLst>
          </p:cNvPr>
          <p:cNvSpPr txBox="1"/>
          <p:nvPr/>
        </p:nvSpPr>
        <p:spPr>
          <a:xfrm>
            <a:off x="433303" y="530076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 =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DA6FE26-7412-4133-92FE-7949EDE89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965951"/>
              </p:ext>
            </p:extLst>
          </p:nvPr>
        </p:nvGraphicFramePr>
        <p:xfrm>
          <a:off x="3692894" y="5376696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1FD7C08-7A19-46D4-827E-AC135FE98AFD}"/>
              </a:ext>
            </a:extLst>
          </p:cNvPr>
          <p:cNvSpPr txBox="1"/>
          <p:nvPr/>
        </p:nvSpPr>
        <p:spPr>
          <a:xfrm>
            <a:off x="3115193" y="530529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 =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E0E17A0-464A-486C-827C-18E10D3D2DD2}"/>
              </a:ext>
            </a:extLst>
          </p:cNvPr>
          <p:cNvSpPr/>
          <p:nvPr/>
        </p:nvSpPr>
        <p:spPr>
          <a:xfrm rot="16200000">
            <a:off x="1519746" y="5736758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6E20F27-F42B-4E6D-BDBF-BBCF96CEDD72}"/>
              </a:ext>
            </a:extLst>
          </p:cNvPr>
          <p:cNvSpPr/>
          <p:nvPr/>
        </p:nvSpPr>
        <p:spPr>
          <a:xfrm rot="16200000">
            <a:off x="4201636" y="5728746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99A5783-1FF5-4B4C-9C6A-06EFD7B0B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315522"/>
              </p:ext>
            </p:extLst>
          </p:nvPr>
        </p:nvGraphicFramePr>
        <p:xfrm>
          <a:off x="6836904" y="5365100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105D73B-27AE-40EE-ABB1-2DE500F7ADDF}"/>
              </a:ext>
            </a:extLst>
          </p:cNvPr>
          <p:cNvSpPr txBox="1"/>
          <p:nvPr/>
        </p:nvSpPr>
        <p:spPr>
          <a:xfrm>
            <a:off x="6259203" y="529370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 =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FAFD8E8-7EC9-4C06-A26C-40748075B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0885"/>
              </p:ext>
            </p:extLst>
          </p:nvPr>
        </p:nvGraphicFramePr>
        <p:xfrm>
          <a:off x="9518794" y="536963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A760B62-33E7-4C18-8B61-62BB56D02BD9}"/>
              </a:ext>
            </a:extLst>
          </p:cNvPr>
          <p:cNvSpPr txBox="1"/>
          <p:nvPr/>
        </p:nvSpPr>
        <p:spPr>
          <a:xfrm>
            <a:off x="8941093" y="529823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 =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7C37156-61A0-4295-8B7C-2F51B3C3CB50}"/>
              </a:ext>
            </a:extLst>
          </p:cNvPr>
          <p:cNvSpPr/>
          <p:nvPr/>
        </p:nvSpPr>
        <p:spPr>
          <a:xfrm rot="16200000">
            <a:off x="7345646" y="5729695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F0C8B94-3C5E-413F-B3BE-9809D91B4513}"/>
              </a:ext>
            </a:extLst>
          </p:cNvPr>
          <p:cNvSpPr/>
          <p:nvPr/>
        </p:nvSpPr>
        <p:spPr>
          <a:xfrm rot="16200000">
            <a:off x="10027536" y="5721683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4D4DEB58-D430-477E-9D6E-CE8D16CCF70A}"/>
              </a:ext>
            </a:extLst>
          </p:cNvPr>
          <p:cNvSpPr/>
          <p:nvPr/>
        </p:nvSpPr>
        <p:spPr>
          <a:xfrm rot="16200000">
            <a:off x="8108492" y="5730272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F5A05E9-FD19-4CC2-872A-0A1617214E4D}"/>
              </a:ext>
            </a:extLst>
          </p:cNvPr>
          <p:cNvSpPr/>
          <p:nvPr/>
        </p:nvSpPr>
        <p:spPr>
          <a:xfrm rot="16200000">
            <a:off x="10790382" y="5719074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F1380F-7DB1-482D-B8B6-657B60E11EDE}"/>
              </a:ext>
            </a:extLst>
          </p:cNvPr>
          <p:cNvSpPr txBox="1"/>
          <p:nvPr/>
        </p:nvSpPr>
        <p:spPr>
          <a:xfrm>
            <a:off x="2117368" y="5811959"/>
            <a:ext cx="17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Bit flip mutation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842CCF-137A-48F1-A193-B2172BB35942}"/>
              </a:ext>
            </a:extLst>
          </p:cNvPr>
          <p:cNvSpPr txBox="1"/>
          <p:nvPr/>
        </p:nvSpPr>
        <p:spPr>
          <a:xfrm>
            <a:off x="8280242" y="5863534"/>
            <a:ext cx="163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Swap mutation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E70423C-5C95-4BEC-B727-A45F2C630539}"/>
              </a:ext>
            </a:extLst>
          </p:cNvPr>
          <p:cNvSpPr/>
          <p:nvPr/>
        </p:nvSpPr>
        <p:spPr>
          <a:xfrm>
            <a:off x="2753672" y="5394211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501D70CB-BCA9-47D5-9FB3-067FE5235E17}"/>
              </a:ext>
            </a:extLst>
          </p:cNvPr>
          <p:cNvSpPr/>
          <p:nvPr/>
        </p:nvSpPr>
        <p:spPr>
          <a:xfrm>
            <a:off x="8666181" y="5362826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21" grpId="0"/>
      <p:bldP spid="22" grpId="0"/>
      <p:bldP spid="27" grpId="0"/>
      <p:bldP spid="28" grpId="0"/>
      <p:bldP spid="29" grpId="0"/>
      <p:bldP spid="33" grpId="0"/>
      <p:bldP spid="34" grpId="0"/>
      <p:bldP spid="39" grpId="0" animBg="1"/>
      <p:bldP spid="40" grpId="0" animBg="1"/>
      <p:bldP spid="43" grpId="0"/>
      <p:bldP spid="45" grpId="0"/>
      <p:bldP spid="46" grpId="0" animBg="1"/>
      <p:bldP spid="47" grpId="0" animBg="1"/>
      <p:bldP spid="49" grpId="0"/>
      <p:bldP spid="51" grpId="0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 animBg="1"/>
      <p:bldP spid="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4188C3-6CDA-4A4C-A727-688A2BAF6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121821"/>
              </p:ext>
            </p:extLst>
          </p:nvPr>
        </p:nvGraphicFramePr>
        <p:xfrm>
          <a:off x="2328303" y="2230115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4B21E3-F3EB-4872-AD2A-B466CE2F9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501117"/>
              </p:ext>
            </p:extLst>
          </p:nvPr>
        </p:nvGraphicFramePr>
        <p:xfrm>
          <a:off x="2330041" y="2755172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0F6200-1059-41BB-85E8-575C89DFD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928"/>
              </p:ext>
            </p:extLst>
          </p:nvPr>
        </p:nvGraphicFramePr>
        <p:xfrm>
          <a:off x="2328303" y="3317737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483DC4-697D-4AB8-BC00-989CFE75C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60641"/>
              </p:ext>
            </p:extLst>
          </p:nvPr>
        </p:nvGraphicFramePr>
        <p:xfrm>
          <a:off x="4570308" y="2441740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957147E-7D9C-4F9F-A165-3BAE36608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438290"/>
              </p:ext>
            </p:extLst>
          </p:nvPr>
        </p:nvGraphicFramePr>
        <p:xfrm>
          <a:off x="4570308" y="3004609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A4D23B-CAE5-437F-994F-ED6D0145B648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>
            <a:off x="8991965" y="2158148"/>
            <a:ext cx="0" cy="12501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13F006-FA54-498D-8249-D1CE711DD1EC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>
            <a:off x="8991965" y="3707699"/>
            <a:ext cx="23680" cy="129089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D5A73-3937-44CA-A352-111E423F03FD}"/>
              </a:ext>
            </a:extLst>
          </p:cNvPr>
          <p:cNvCxnSpPr>
            <a:cxnSpLocks/>
            <a:stCxn id="64" idx="1"/>
            <a:endCxn id="60" idx="0"/>
          </p:cNvCxnSpPr>
          <p:nvPr/>
        </p:nvCxnSpPr>
        <p:spPr>
          <a:xfrm flipH="1">
            <a:off x="8991965" y="2892625"/>
            <a:ext cx="454930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0332F7-6C4B-4696-876D-F8182353E8A9}"/>
              </a:ext>
            </a:extLst>
          </p:cNvPr>
          <p:cNvCxnSpPr>
            <a:stCxn id="62" idx="0"/>
            <a:endCxn id="64" idx="3"/>
          </p:cNvCxnSpPr>
          <p:nvPr/>
        </p:nvCxnSpPr>
        <p:spPr>
          <a:xfrm flipH="1" flipV="1">
            <a:off x="10727055" y="2892625"/>
            <a:ext cx="518181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EF7749-455B-4B3C-B713-922264A75B7A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>
            <a:off x="8991965" y="3707699"/>
            <a:ext cx="454931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55DAD94-FAA3-4CB4-8BF1-49CBAEC7DAE9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 flipV="1">
            <a:off x="10727056" y="3707699"/>
            <a:ext cx="518180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7AFD-5864-4A27-9913-C0B32A56F346}"/>
              </a:ext>
            </a:extLst>
          </p:cNvPr>
          <p:cNvSpPr/>
          <p:nvPr/>
        </p:nvSpPr>
        <p:spPr>
          <a:xfrm>
            <a:off x="3487675" y="1375837"/>
            <a:ext cx="1762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1. Initialization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2911E5-E6B2-4B62-BB36-492169B4473D}"/>
              </a:ext>
            </a:extLst>
          </p:cNvPr>
          <p:cNvSpPr/>
          <p:nvPr/>
        </p:nvSpPr>
        <p:spPr>
          <a:xfrm>
            <a:off x="475861" y="1726181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2. Evaluation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C8AA13B-758F-4C3B-9A3C-D16A8431B094}"/>
              </a:ext>
            </a:extLst>
          </p:cNvPr>
          <p:cNvSpPr/>
          <p:nvPr/>
        </p:nvSpPr>
        <p:spPr>
          <a:xfrm>
            <a:off x="1010428" y="2169379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0</a:t>
            </a:r>
            <a:r>
              <a:rPr lang="en-US" sz="2000" i="1" dirty="0"/>
              <a:t>)=3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6DE1076-08B2-460F-88B2-D507F9DF8560}"/>
              </a:ext>
            </a:extLst>
          </p:cNvPr>
          <p:cNvSpPr/>
          <p:nvPr/>
        </p:nvSpPr>
        <p:spPr>
          <a:xfrm>
            <a:off x="1010427" y="2665719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1</a:t>
            </a:r>
            <a:r>
              <a:rPr lang="en-US" sz="2000" i="1" dirty="0"/>
              <a:t>)=1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0B00AA6-8FF7-4EA1-85C4-5E7C3CBE2F99}"/>
              </a:ext>
            </a:extLst>
          </p:cNvPr>
          <p:cNvSpPr/>
          <p:nvPr/>
        </p:nvSpPr>
        <p:spPr>
          <a:xfrm>
            <a:off x="983623" y="3258290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2</a:t>
            </a:r>
            <a:r>
              <a:rPr lang="en-US" sz="2000" i="1" dirty="0"/>
              <a:t>)=4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C8B3DF-B0E1-41A0-9C9A-69DBD8501822}"/>
              </a:ext>
            </a:extLst>
          </p:cNvPr>
          <p:cNvSpPr/>
          <p:nvPr/>
        </p:nvSpPr>
        <p:spPr>
          <a:xfrm>
            <a:off x="2081942" y="2000922"/>
            <a:ext cx="4293686" cy="179090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35213AC-B0B3-4F01-B287-C65D5492FBEC}"/>
              </a:ext>
            </a:extLst>
          </p:cNvPr>
          <p:cNvSpPr/>
          <p:nvPr/>
        </p:nvSpPr>
        <p:spPr>
          <a:xfrm>
            <a:off x="6309110" y="2372736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3</a:t>
            </a:r>
            <a:r>
              <a:rPr lang="en-US" sz="2000" i="1" dirty="0"/>
              <a:t>)=1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3B33DD-E98C-4641-8551-23819F4E5B38}"/>
              </a:ext>
            </a:extLst>
          </p:cNvPr>
          <p:cNvSpPr/>
          <p:nvPr/>
        </p:nvSpPr>
        <p:spPr>
          <a:xfrm>
            <a:off x="6311605" y="2907368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4</a:t>
            </a:r>
            <a:r>
              <a:rPr lang="en-US" sz="2000" i="1" dirty="0"/>
              <a:t>)=2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4578E95-22FF-4E41-A55D-042DCBEBB157}"/>
              </a:ext>
            </a:extLst>
          </p:cNvPr>
          <p:cNvSpPr/>
          <p:nvPr/>
        </p:nvSpPr>
        <p:spPr>
          <a:xfrm>
            <a:off x="559628" y="4359479"/>
            <a:ext cx="3932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3. Selection (tournament selection)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1950934-D9B1-4DC4-B94F-571FF6DBE63E}"/>
              </a:ext>
            </a:extLst>
          </p:cNvPr>
          <p:cNvSpPr/>
          <p:nvPr/>
        </p:nvSpPr>
        <p:spPr>
          <a:xfrm>
            <a:off x="5893110" y="4315856"/>
            <a:ext cx="904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Parents</a:t>
            </a:r>
          </a:p>
        </p:txBody>
      </p: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8C0A9674-9992-4FE0-BD26-042655E8C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564329"/>
              </p:ext>
            </p:extLst>
          </p:nvPr>
        </p:nvGraphicFramePr>
        <p:xfrm>
          <a:off x="1268249" y="5452724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A7BBD542-C262-4F48-AAAA-8AFFB1D18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48551"/>
              </p:ext>
            </p:extLst>
          </p:nvPr>
        </p:nvGraphicFramePr>
        <p:xfrm>
          <a:off x="3227755" y="5456846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725251E0-895A-475B-BB2A-4AD82FAFD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348337"/>
              </p:ext>
            </p:extLst>
          </p:nvPr>
        </p:nvGraphicFramePr>
        <p:xfrm>
          <a:off x="6081718" y="5424039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95" name="Rectangle 94">
            <a:extLst>
              <a:ext uri="{FF2B5EF4-FFF2-40B4-BE49-F238E27FC236}">
                <a16:creationId xmlns:a16="http://schemas.microsoft.com/office/drawing/2014/main" id="{9BAD6B07-A013-4838-A081-0A83E4AAFFC1}"/>
              </a:ext>
            </a:extLst>
          </p:cNvPr>
          <p:cNvSpPr/>
          <p:nvPr/>
        </p:nvSpPr>
        <p:spPr>
          <a:xfrm>
            <a:off x="2805407" y="5371593"/>
            <a:ext cx="408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vs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DBA453C-EA38-4ACD-9EA0-86D3B80F2F19}"/>
              </a:ext>
            </a:extLst>
          </p:cNvPr>
          <p:cNvCxnSpPr/>
          <p:nvPr/>
        </p:nvCxnSpPr>
        <p:spPr>
          <a:xfrm>
            <a:off x="4941116" y="5589884"/>
            <a:ext cx="392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55F03E40-7285-4B25-9201-9956D4BD9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836863"/>
              </p:ext>
            </p:extLst>
          </p:nvPr>
        </p:nvGraphicFramePr>
        <p:xfrm>
          <a:off x="1253478" y="4974092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3E65D80D-2640-47DB-A872-01FEA7FE6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13944"/>
              </p:ext>
            </p:extLst>
          </p:nvPr>
        </p:nvGraphicFramePr>
        <p:xfrm>
          <a:off x="3227755" y="4970831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6B808F6D-118F-4B88-BF88-1A051A9A1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52426"/>
              </p:ext>
            </p:extLst>
          </p:nvPr>
        </p:nvGraphicFramePr>
        <p:xfrm>
          <a:off x="6081718" y="4907936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100" name="Rectangle 99">
            <a:extLst>
              <a:ext uri="{FF2B5EF4-FFF2-40B4-BE49-F238E27FC236}">
                <a16:creationId xmlns:a16="http://schemas.microsoft.com/office/drawing/2014/main" id="{39BB216C-6FFA-4A17-AAEE-5FD69091F437}"/>
              </a:ext>
            </a:extLst>
          </p:cNvPr>
          <p:cNvSpPr/>
          <p:nvPr/>
        </p:nvSpPr>
        <p:spPr>
          <a:xfrm>
            <a:off x="2800519" y="4907936"/>
            <a:ext cx="408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vs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8AE13D2-3FE9-40DC-80E4-4DE0A6D05D10}"/>
              </a:ext>
            </a:extLst>
          </p:cNvPr>
          <p:cNvCxnSpPr/>
          <p:nvPr/>
        </p:nvCxnSpPr>
        <p:spPr>
          <a:xfrm>
            <a:off x="4941116" y="5107991"/>
            <a:ext cx="392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2F69E6-F2CB-46F5-805C-661F1128566F}"/>
              </a:ext>
            </a:extLst>
          </p:cNvPr>
          <p:cNvSpPr/>
          <p:nvPr/>
        </p:nvSpPr>
        <p:spPr>
          <a:xfrm>
            <a:off x="5444652" y="4721499"/>
            <a:ext cx="2401974" cy="113122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1AC3CEA-F349-4BEF-B3F4-445A50853A73}"/>
              </a:ext>
            </a:extLst>
          </p:cNvPr>
          <p:cNvSpPr txBox="1"/>
          <p:nvPr/>
        </p:nvSpPr>
        <p:spPr>
          <a:xfrm>
            <a:off x="5534506" y="489546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032D571-27F7-492C-BDB2-80E5C2B5882A}"/>
              </a:ext>
            </a:extLst>
          </p:cNvPr>
          <p:cNvSpPr txBox="1"/>
          <p:nvPr/>
        </p:nvSpPr>
        <p:spPr>
          <a:xfrm>
            <a:off x="5534880" y="535771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083E283-38FA-436C-AA8A-C6EAA580A206}"/>
              </a:ext>
            </a:extLst>
          </p:cNvPr>
          <p:cNvSpPr/>
          <p:nvPr/>
        </p:nvSpPr>
        <p:spPr>
          <a:xfrm>
            <a:off x="3776353" y="1666535"/>
            <a:ext cx="119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7317DEF-81A2-4C05-A587-E0DAFA466C82}"/>
              </a:ext>
            </a:extLst>
          </p:cNvPr>
          <p:cNvSpPr/>
          <p:nvPr/>
        </p:nvSpPr>
        <p:spPr>
          <a:xfrm>
            <a:off x="3318425" y="3788420"/>
            <a:ext cx="2210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average fitness=2.2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45352A1-DF2F-4F8D-85D9-A130B4EB9F9C}"/>
              </a:ext>
            </a:extLst>
          </p:cNvPr>
          <p:cNvSpPr/>
          <p:nvPr/>
        </p:nvSpPr>
        <p:spPr>
          <a:xfrm>
            <a:off x="8351885" y="1858718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40944E-7E07-44C1-9169-8C80CE6E7104}"/>
              </a:ext>
            </a:extLst>
          </p:cNvPr>
          <p:cNvSpPr/>
          <p:nvPr/>
        </p:nvSpPr>
        <p:spPr>
          <a:xfrm>
            <a:off x="8351885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72E1B8D-AD18-4297-9B7A-E5FA6F0AE39F}"/>
              </a:ext>
            </a:extLst>
          </p:cNvPr>
          <p:cNvSpPr/>
          <p:nvPr/>
        </p:nvSpPr>
        <p:spPr>
          <a:xfrm>
            <a:off x="9446896" y="4116974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B7D56C-AA4C-47B2-966F-EB2EE1871609}"/>
              </a:ext>
            </a:extLst>
          </p:cNvPr>
          <p:cNvSpPr/>
          <p:nvPr/>
        </p:nvSpPr>
        <p:spPr>
          <a:xfrm>
            <a:off x="10605156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Recombination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9AED2E-C4F6-4A63-9342-60B4ED920F2A}"/>
              </a:ext>
            </a:extLst>
          </p:cNvPr>
          <p:cNvSpPr/>
          <p:nvPr/>
        </p:nvSpPr>
        <p:spPr>
          <a:xfrm>
            <a:off x="8375565" y="499859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Termination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045138-F6BA-4A3C-B160-9D395C1BAFD7}"/>
              </a:ext>
            </a:extLst>
          </p:cNvPr>
          <p:cNvSpPr/>
          <p:nvPr/>
        </p:nvSpPr>
        <p:spPr>
          <a:xfrm>
            <a:off x="9446895" y="274291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Mutation</a:t>
            </a:r>
          </a:p>
        </p:txBody>
      </p:sp>
    </p:spTree>
    <p:extLst>
      <p:ext uri="{BB962C8B-B14F-4D97-AF65-F5344CB8AC3E}">
        <p14:creationId xmlns:p14="http://schemas.microsoft.com/office/powerpoint/2010/main" val="423458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1" grpId="0"/>
      <p:bldP spid="72" grpId="0"/>
      <p:bldP spid="73" grpId="0"/>
      <p:bldP spid="74" grpId="0"/>
      <p:bldP spid="35" grpId="0" animBg="1"/>
      <p:bldP spid="75" grpId="0"/>
      <p:bldP spid="76" grpId="0"/>
      <p:bldP spid="77" grpId="0"/>
      <p:bldP spid="90" grpId="0"/>
      <p:bldP spid="95" grpId="0"/>
      <p:bldP spid="100" grpId="0"/>
      <p:bldP spid="102" grpId="0" animBg="1"/>
      <p:bldP spid="103" grpId="0"/>
      <p:bldP spid="104" grpId="0"/>
      <p:bldP spid="105" grpId="0"/>
      <p:bldP spid="106" grpId="0"/>
      <p:bldP spid="59" grpId="0" animBg="1"/>
      <p:bldP spid="60" grpId="0" animBg="1"/>
      <p:bldP spid="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A4D23B-CAE5-437F-994F-ED6D0145B648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>
            <a:off x="8991965" y="2158148"/>
            <a:ext cx="0" cy="12501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13F006-FA54-498D-8249-D1CE711DD1EC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>
            <a:off x="8991965" y="3707699"/>
            <a:ext cx="23680" cy="129089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D5A73-3937-44CA-A352-111E423F03FD}"/>
              </a:ext>
            </a:extLst>
          </p:cNvPr>
          <p:cNvCxnSpPr>
            <a:cxnSpLocks/>
            <a:stCxn id="64" idx="1"/>
            <a:endCxn id="60" idx="0"/>
          </p:cNvCxnSpPr>
          <p:nvPr/>
        </p:nvCxnSpPr>
        <p:spPr>
          <a:xfrm flipH="1">
            <a:off x="8991965" y="2892625"/>
            <a:ext cx="454930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0332F7-6C4B-4696-876D-F8182353E8A9}"/>
              </a:ext>
            </a:extLst>
          </p:cNvPr>
          <p:cNvCxnSpPr>
            <a:stCxn id="62" idx="0"/>
            <a:endCxn id="64" idx="3"/>
          </p:cNvCxnSpPr>
          <p:nvPr/>
        </p:nvCxnSpPr>
        <p:spPr>
          <a:xfrm flipH="1" flipV="1">
            <a:off x="10727055" y="2892625"/>
            <a:ext cx="518181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EF7749-455B-4B3C-B713-922264A75B7A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>
            <a:off x="8991965" y="3707699"/>
            <a:ext cx="454931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55DAD94-FAA3-4CB4-8BF1-49CBAEC7DAE9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 flipV="1">
            <a:off x="10727056" y="3707699"/>
            <a:ext cx="518180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6B2911E5-E6B2-4B62-BB36-492169B4473D}"/>
              </a:ext>
            </a:extLst>
          </p:cNvPr>
          <p:cNvSpPr/>
          <p:nvPr/>
        </p:nvSpPr>
        <p:spPr>
          <a:xfrm>
            <a:off x="585267" y="1607757"/>
            <a:ext cx="36368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4. Recombination (two-point cx)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EAB4B3C3-C38A-4EA8-B91F-9B03E91BD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285121"/>
              </p:ext>
            </p:extLst>
          </p:nvPr>
        </p:nvGraphicFramePr>
        <p:xfrm>
          <a:off x="1219467" y="5271261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2E5A2FFB-D634-450A-9E22-570FFA38A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78833"/>
              </p:ext>
            </p:extLst>
          </p:nvPr>
        </p:nvGraphicFramePr>
        <p:xfrm>
          <a:off x="4117624" y="5250972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00CF1D7-1BD0-4FE4-9DAE-48B08066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931643"/>
              </p:ext>
            </p:extLst>
          </p:nvPr>
        </p:nvGraphicFramePr>
        <p:xfrm>
          <a:off x="3909920" y="2542399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2DFE08A-273A-4232-BB22-5AE472E13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966520"/>
              </p:ext>
            </p:extLst>
          </p:nvPr>
        </p:nvGraphicFramePr>
        <p:xfrm>
          <a:off x="3909920" y="2978241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5D40E35A-89E7-468F-B3D4-EEF76A0623E3}"/>
              </a:ext>
            </a:extLst>
          </p:cNvPr>
          <p:cNvSpPr txBox="1"/>
          <p:nvPr/>
        </p:nvSpPr>
        <p:spPr>
          <a:xfrm>
            <a:off x="3318091" y="249489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044B41-D7E1-4F61-B3A3-425BEB6DE7FE}"/>
              </a:ext>
            </a:extLst>
          </p:cNvPr>
          <p:cNvSpPr txBox="1"/>
          <p:nvPr/>
        </p:nvSpPr>
        <p:spPr>
          <a:xfrm>
            <a:off x="3327474" y="2907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B6A39B-4930-43FC-BFA7-EADB782AEB24}"/>
              </a:ext>
            </a:extLst>
          </p:cNvPr>
          <p:cNvCxnSpPr/>
          <p:nvPr/>
        </p:nvCxnSpPr>
        <p:spPr>
          <a:xfrm>
            <a:off x="4417730" y="2445819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B010761-C8F4-4FB4-BC7E-C86DDE0D9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10109"/>
              </p:ext>
            </p:extLst>
          </p:nvPr>
        </p:nvGraphicFramePr>
        <p:xfrm>
          <a:off x="6678446" y="2499657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1EABD16-530D-485F-8ACC-82A41F9D7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87869"/>
              </p:ext>
            </p:extLst>
          </p:nvPr>
        </p:nvGraphicFramePr>
        <p:xfrm>
          <a:off x="6678446" y="2935499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6135905-7CCA-49F3-B8BE-CBC03DC3673A}"/>
              </a:ext>
            </a:extLst>
          </p:cNvPr>
          <p:cNvSpPr txBox="1"/>
          <p:nvPr/>
        </p:nvSpPr>
        <p:spPr>
          <a:xfrm>
            <a:off x="6086617" y="24521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 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2B25DC-BCB7-4AEF-AE22-35F370E1CD90}"/>
              </a:ext>
            </a:extLst>
          </p:cNvPr>
          <p:cNvSpPr txBox="1"/>
          <p:nvPr/>
        </p:nvSpPr>
        <p:spPr>
          <a:xfrm>
            <a:off x="6096000" y="286473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 =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390C035-DB3D-4C13-BF56-5D8E2C4F8E93}"/>
              </a:ext>
            </a:extLst>
          </p:cNvPr>
          <p:cNvCxnSpPr/>
          <p:nvPr/>
        </p:nvCxnSpPr>
        <p:spPr>
          <a:xfrm>
            <a:off x="7186256" y="2403077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D97EAA-18E7-4C7A-B6B0-102B91E82F34}"/>
              </a:ext>
            </a:extLst>
          </p:cNvPr>
          <p:cNvCxnSpPr/>
          <p:nvPr/>
        </p:nvCxnSpPr>
        <p:spPr>
          <a:xfrm>
            <a:off x="4924693" y="2419511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9FF0EB-35EA-46AD-874D-06E8F9013FFE}"/>
              </a:ext>
            </a:extLst>
          </p:cNvPr>
          <p:cNvCxnSpPr/>
          <p:nvPr/>
        </p:nvCxnSpPr>
        <p:spPr>
          <a:xfrm>
            <a:off x="7689666" y="2402568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6D6C42B-FA8F-4CD0-BCE9-22174A9E49CE}"/>
              </a:ext>
            </a:extLst>
          </p:cNvPr>
          <p:cNvSpPr/>
          <p:nvPr/>
        </p:nvSpPr>
        <p:spPr>
          <a:xfrm>
            <a:off x="5713719" y="2812894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B77118A-978A-44BE-ABBE-385C6C4BD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05297"/>
              </p:ext>
            </p:extLst>
          </p:nvPr>
        </p:nvGraphicFramePr>
        <p:xfrm>
          <a:off x="1204696" y="4792629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33CD0EC4-7648-4F5E-8765-E79F53F9C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34733"/>
              </p:ext>
            </p:extLst>
          </p:nvPr>
        </p:nvGraphicFramePr>
        <p:xfrm>
          <a:off x="4117624" y="4764957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93" name="Rectangle 92">
            <a:extLst>
              <a:ext uri="{FF2B5EF4-FFF2-40B4-BE49-F238E27FC236}">
                <a16:creationId xmlns:a16="http://schemas.microsoft.com/office/drawing/2014/main" id="{9CF3E310-E17C-43ED-80D5-7D11465147EA}"/>
              </a:ext>
            </a:extLst>
          </p:cNvPr>
          <p:cNvSpPr/>
          <p:nvPr/>
        </p:nvSpPr>
        <p:spPr>
          <a:xfrm>
            <a:off x="640491" y="4178510"/>
            <a:ext cx="2369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5. Mutation (bit-flip)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E979F5-81B6-45C7-806D-71A0BF708536}"/>
              </a:ext>
            </a:extLst>
          </p:cNvPr>
          <p:cNvSpPr txBox="1"/>
          <p:nvPr/>
        </p:nvSpPr>
        <p:spPr>
          <a:xfrm>
            <a:off x="640491" y="473226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 =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92D500F-1D03-438A-8DDE-9AA503AE277A}"/>
              </a:ext>
            </a:extLst>
          </p:cNvPr>
          <p:cNvSpPr txBox="1"/>
          <p:nvPr/>
        </p:nvSpPr>
        <p:spPr>
          <a:xfrm>
            <a:off x="627638" y="522124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 =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BADCA6-A428-4C2D-BC5A-D376BC8BEE27}"/>
              </a:ext>
            </a:extLst>
          </p:cNvPr>
          <p:cNvSpPr txBox="1"/>
          <p:nvPr/>
        </p:nvSpPr>
        <p:spPr>
          <a:xfrm>
            <a:off x="3525795" y="472271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 =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D2993A8-F6A0-4DE5-9FDC-023A93044AAF}"/>
              </a:ext>
            </a:extLst>
          </p:cNvPr>
          <p:cNvSpPr txBox="1"/>
          <p:nvPr/>
        </p:nvSpPr>
        <p:spPr>
          <a:xfrm>
            <a:off x="3512942" y="521170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 =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7A10B47-70E3-4F7A-8296-ECE091BBED08}"/>
              </a:ext>
            </a:extLst>
          </p:cNvPr>
          <p:cNvSpPr/>
          <p:nvPr/>
        </p:nvSpPr>
        <p:spPr>
          <a:xfrm>
            <a:off x="3460224" y="4578620"/>
            <a:ext cx="2401974" cy="113122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DE85D09-74D1-4FCF-9FD7-B73873C9CF1C}"/>
              </a:ext>
            </a:extLst>
          </p:cNvPr>
          <p:cNvSpPr/>
          <p:nvPr/>
        </p:nvSpPr>
        <p:spPr>
          <a:xfrm>
            <a:off x="4137093" y="4199740"/>
            <a:ext cx="1048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Offspring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CFB9-8B05-4632-9D29-31AEA458E520}"/>
              </a:ext>
            </a:extLst>
          </p:cNvPr>
          <p:cNvSpPr/>
          <p:nvPr/>
        </p:nvSpPr>
        <p:spPr>
          <a:xfrm>
            <a:off x="1239538" y="1912553"/>
            <a:ext cx="904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Parents</a:t>
            </a: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1660B046-B617-40EC-ADB4-4A9A25E1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963064"/>
              </p:ext>
            </p:extLst>
          </p:nvPr>
        </p:nvGraphicFramePr>
        <p:xfrm>
          <a:off x="1428146" y="3020736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AD924439-8D44-4670-BAF8-1FE914B36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476591"/>
              </p:ext>
            </p:extLst>
          </p:nvPr>
        </p:nvGraphicFramePr>
        <p:xfrm>
          <a:off x="1428146" y="250463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103" name="Rectangle 102">
            <a:extLst>
              <a:ext uri="{FF2B5EF4-FFF2-40B4-BE49-F238E27FC236}">
                <a16:creationId xmlns:a16="http://schemas.microsoft.com/office/drawing/2014/main" id="{A11E74DD-7465-4070-B68C-79D2B7137F9E}"/>
              </a:ext>
            </a:extLst>
          </p:cNvPr>
          <p:cNvSpPr/>
          <p:nvPr/>
        </p:nvSpPr>
        <p:spPr>
          <a:xfrm>
            <a:off x="791080" y="2318196"/>
            <a:ext cx="2401974" cy="113122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C39CC7-523E-4F0E-A63A-7A0F499E0015}"/>
              </a:ext>
            </a:extLst>
          </p:cNvPr>
          <p:cNvSpPr txBox="1"/>
          <p:nvPr/>
        </p:nvSpPr>
        <p:spPr>
          <a:xfrm>
            <a:off x="880934" y="249216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8A418CA-36F1-49EE-9884-D54DFEA85B9B}"/>
              </a:ext>
            </a:extLst>
          </p:cNvPr>
          <p:cNvSpPr txBox="1"/>
          <p:nvPr/>
        </p:nvSpPr>
        <p:spPr>
          <a:xfrm>
            <a:off x="881308" y="295440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45352A1-DF2F-4F8D-85D9-A130B4EB9F9C}"/>
              </a:ext>
            </a:extLst>
          </p:cNvPr>
          <p:cNvSpPr/>
          <p:nvPr/>
        </p:nvSpPr>
        <p:spPr>
          <a:xfrm>
            <a:off x="8351885" y="1858718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40944E-7E07-44C1-9169-8C80CE6E7104}"/>
              </a:ext>
            </a:extLst>
          </p:cNvPr>
          <p:cNvSpPr/>
          <p:nvPr/>
        </p:nvSpPr>
        <p:spPr>
          <a:xfrm>
            <a:off x="8351885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72E1B8D-AD18-4297-9B7A-E5FA6F0AE39F}"/>
              </a:ext>
            </a:extLst>
          </p:cNvPr>
          <p:cNvSpPr/>
          <p:nvPr/>
        </p:nvSpPr>
        <p:spPr>
          <a:xfrm>
            <a:off x="9446896" y="4116974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B7D56C-AA4C-47B2-966F-EB2EE1871609}"/>
              </a:ext>
            </a:extLst>
          </p:cNvPr>
          <p:cNvSpPr/>
          <p:nvPr/>
        </p:nvSpPr>
        <p:spPr>
          <a:xfrm>
            <a:off x="10605156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Recombination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9AED2E-C4F6-4A63-9342-60B4ED920F2A}"/>
              </a:ext>
            </a:extLst>
          </p:cNvPr>
          <p:cNvSpPr/>
          <p:nvPr/>
        </p:nvSpPr>
        <p:spPr>
          <a:xfrm>
            <a:off x="8375565" y="499859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Termination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045138-F6BA-4A3C-B160-9D395C1BAFD7}"/>
              </a:ext>
            </a:extLst>
          </p:cNvPr>
          <p:cNvSpPr/>
          <p:nvPr/>
        </p:nvSpPr>
        <p:spPr>
          <a:xfrm>
            <a:off x="9446895" y="274291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Mutation</a:t>
            </a: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E1E64255-A553-4252-9AA2-FEAB38C832CE}"/>
              </a:ext>
            </a:extLst>
          </p:cNvPr>
          <p:cNvSpPr/>
          <p:nvPr/>
        </p:nvSpPr>
        <p:spPr>
          <a:xfrm>
            <a:off x="2985774" y="5007956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45" grpId="0"/>
      <p:bldP spid="46" grpId="0"/>
      <p:bldP spid="50" grpId="0"/>
      <p:bldP spid="51" grpId="0"/>
      <p:bldP spid="55" grpId="0" animBg="1"/>
      <p:bldP spid="93" grpId="0"/>
      <p:bldP spid="94" grpId="0"/>
      <p:bldP spid="95" grpId="0"/>
      <p:bldP spid="96" grpId="0"/>
      <p:bldP spid="97" grpId="0"/>
      <p:bldP spid="98" grpId="0" animBg="1"/>
      <p:bldP spid="99" grpId="0"/>
      <p:bldP spid="62" grpId="0" animBg="1"/>
      <p:bldP spid="64" grpId="0" animBg="1"/>
      <p:bldP spid="10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4188C3-6CDA-4A4C-A727-688A2BAF6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74290"/>
              </p:ext>
            </p:extLst>
          </p:nvPr>
        </p:nvGraphicFramePr>
        <p:xfrm>
          <a:off x="2311242" y="2337898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4B21E3-F3EB-4872-AD2A-B466CE2F9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540050"/>
              </p:ext>
            </p:extLst>
          </p:nvPr>
        </p:nvGraphicFramePr>
        <p:xfrm>
          <a:off x="2312980" y="2862955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0F6200-1059-41BB-85E8-575C89DFD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335387"/>
              </p:ext>
            </p:extLst>
          </p:nvPr>
        </p:nvGraphicFramePr>
        <p:xfrm>
          <a:off x="2311242" y="3425520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483DC4-697D-4AB8-BC00-989CFE75C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145370"/>
              </p:ext>
            </p:extLst>
          </p:nvPr>
        </p:nvGraphicFramePr>
        <p:xfrm>
          <a:off x="4553247" y="254952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957147E-7D9C-4F9F-A165-3BAE36608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93277"/>
              </p:ext>
            </p:extLst>
          </p:nvPr>
        </p:nvGraphicFramePr>
        <p:xfrm>
          <a:off x="4553247" y="3112392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E45352A1-DF2F-4F8D-85D9-A130B4EB9F9C}"/>
              </a:ext>
            </a:extLst>
          </p:cNvPr>
          <p:cNvSpPr/>
          <p:nvPr/>
        </p:nvSpPr>
        <p:spPr>
          <a:xfrm>
            <a:off x="8351885" y="1858718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40944E-7E07-44C1-9169-8C80CE6E7104}"/>
              </a:ext>
            </a:extLst>
          </p:cNvPr>
          <p:cNvSpPr/>
          <p:nvPr/>
        </p:nvSpPr>
        <p:spPr>
          <a:xfrm>
            <a:off x="8351885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72E1B8D-AD18-4297-9B7A-E5FA6F0AE39F}"/>
              </a:ext>
            </a:extLst>
          </p:cNvPr>
          <p:cNvSpPr/>
          <p:nvPr/>
        </p:nvSpPr>
        <p:spPr>
          <a:xfrm>
            <a:off x="9446896" y="4116974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B7D56C-AA4C-47B2-966F-EB2EE1871609}"/>
              </a:ext>
            </a:extLst>
          </p:cNvPr>
          <p:cNvSpPr/>
          <p:nvPr/>
        </p:nvSpPr>
        <p:spPr>
          <a:xfrm>
            <a:off x="10605156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Recombination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9AED2E-C4F6-4A63-9342-60B4ED920F2A}"/>
              </a:ext>
            </a:extLst>
          </p:cNvPr>
          <p:cNvSpPr/>
          <p:nvPr/>
        </p:nvSpPr>
        <p:spPr>
          <a:xfrm>
            <a:off x="8375565" y="499859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Termination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045138-F6BA-4A3C-B160-9D395C1BAFD7}"/>
              </a:ext>
            </a:extLst>
          </p:cNvPr>
          <p:cNvSpPr/>
          <p:nvPr/>
        </p:nvSpPr>
        <p:spPr>
          <a:xfrm>
            <a:off x="9446895" y="274291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A4D23B-CAE5-437F-994F-ED6D0145B648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>
            <a:off x="8991965" y="2158148"/>
            <a:ext cx="0" cy="12501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13F006-FA54-498D-8249-D1CE711DD1EC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>
            <a:off x="8991965" y="3707699"/>
            <a:ext cx="23680" cy="129089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D5A73-3937-44CA-A352-111E423F03FD}"/>
              </a:ext>
            </a:extLst>
          </p:cNvPr>
          <p:cNvCxnSpPr>
            <a:cxnSpLocks/>
            <a:stCxn id="64" idx="1"/>
            <a:endCxn id="60" idx="0"/>
          </p:cNvCxnSpPr>
          <p:nvPr/>
        </p:nvCxnSpPr>
        <p:spPr>
          <a:xfrm flipH="1">
            <a:off x="8991965" y="2892625"/>
            <a:ext cx="454930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0332F7-6C4B-4696-876D-F8182353E8A9}"/>
              </a:ext>
            </a:extLst>
          </p:cNvPr>
          <p:cNvCxnSpPr>
            <a:stCxn id="62" idx="0"/>
            <a:endCxn id="64" idx="3"/>
          </p:cNvCxnSpPr>
          <p:nvPr/>
        </p:nvCxnSpPr>
        <p:spPr>
          <a:xfrm flipH="1" flipV="1">
            <a:off x="10727055" y="2892625"/>
            <a:ext cx="518181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EF7749-455B-4B3C-B713-922264A75B7A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>
            <a:off x="8991965" y="3707699"/>
            <a:ext cx="454931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55DAD94-FAA3-4CB4-8BF1-49CBAEC7DAE9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 flipV="1">
            <a:off x="10727056" y="3707699"/>
            <a:ext cx="518180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BC8B3DF-B0E1-41A0-9C9A-69DBD8501822}"/>
              </a:ext>
            </a:extLst>
          </p:cNvPr>
          <p:cNvSpPr/>
          <p:nvPr/>
        </p:nvSpPr>
        <p:spPr>
          <a:xfrm>
            <a:off x="2064881" y="2108705"/>
            <a:ext cx="4293686" cy="179090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9AE2B12-F524-45C9-9E9E-E1D4C18C2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14762"/>
              </p:ext>
            </p:extLst>
          </p:nvPr>
        </p:nvGraphicFramePr>
        <p:xfrm>
          <a:off x="3651711" y="5131930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2F0043F1-4CB7-47D3-9B1E-0DE9264CD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594593"/>
              </p:ext>
            </p:extLst>
          </p:nvPr>
        </p:nvGraphicFramePr>
        <p:xfrm>
          <a:off x="3651711" y="4645915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3E276CF-7CD2-4C8B-A0E0-77419F71D3F8}"/>
              </a:ext>
            </a:extLst>
          </p:cNvPr>
          <p:cNvSpPr txBox="1"/>
          <p:nvPr/>
        </p:nvSpPr>
        <p:spPr>
          <a:xfrm>
            <a:off x="3059882" y="460367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 =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C1973A-BC3B-458C-B191-F4692584C01A}"/>
              </a:ext>
            </a:extLst>
          </p:cNvPr>
          <p:cNvSpPr txBox="1"/>
          <p:nvPr/>
        </p:nvSpPr>
        <p:spPr>
          <a:xfrm>
            <a:off x="3047029" y="509265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 =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C3A0DC-5BF3-4F16-8EE2-DC40B5BC5BBC}"/>
              </a:ext>
            </a:extLst>
          </p:cNvPr>
          <p:cNvSpPr/>
          <p:nvPr/>
        </p:nvSpPr>
        <p:spPr>
          <a:xfrm>
            <a:off x="2994311" y="4459578"/>
            <a:ext cx="2401974" cy="113122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218469-211C-4B54-85EA-7D7E4FBC1BCD}"/>
              </a:ext>
            </a:extLst>
          </p:cNvPr>
          <p:cNvSpPr/>
          <p:nvPr/>
        </p:nvSpPr>
        <p:spPr>
          <a:xfrm>
            <a:off x="3671180" y="4080698"/>
            <a:ext cx="1048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Offspring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1124A3-6429-45CD-9F26-389F5A4AB8C6}"/>
              </a:ext>
            </a:extLst>
          </p:cNvPr>
          <p:cNvSpPr/>
          <p:nvPr/>
        </p:nvSpPr>
        <p:spPr>
          <a:xfrm>
            <a:off x="3707526" y="1715540"/>
            <a:ext cx="119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36736ECA-0229-4E32-9F00-230105E4CE11}"/>
              </a:ext>
            </a:extLst>
          </p:cNvPr>
          <p:cNvSpPr/>
          <p:nvPr/>
        </p:nvSpPr>
        <p:spPr>
          <a:xfrm rot="16200000">
            <a:off x="4775072" y="4033449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636CE6-854D-4813-AB0C-4D4EA150802F}"/>
              </a:ext>
            </a:extLst>
          </p:cNvPr>
          <p:cNvSpPr/>
          <p:nvPr/>
        </p:nvSpPr>
        <p:spPr>
          <a:xfrm>
            <a:off x="596200" y="1267200"/>
            <a:ext cx="4027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6. Replacement (</a:t>
            </a:r>
            <a:r>
              <a:rPr lang="en-US" sz="2000" b="1" i="1" dirty="0"/>
              <a:t>remove the less fit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7602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4188C3-6CDA-4A4C-A727-688A2BAF6D01}"/>
              </a:ext>
            </a:extLst>
          </p:cNvPr>
          <p:cNvGraphicFramePr>
            <a:graphicFrameLocks noGrp="1"/>
          </p:cNvGraphicFramePr>
          <p:nvPr/>
        </p:nvGraphicFramePr>
        <p:xfrm>
          <a:off x="2311242" y="2337898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4B21E3-F3EB-4872-AD2A-B466CE2F9E92}"/>
              </a:ext>
            </a:extLst>
          </p:cNvPr>
          <p:cNvGraphicFramePr>
            <a:graphicFrameLocks noGrp="1"/>
          </p:cNvGraphicFramePr>
          <p:nvPr/>
        </p:nvGraphicFramePr>
        <p:xfrm>
          <a:off x="2312980" y="2862955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0F6200-1059-41BB-85E8-575C89DFDF4F}"/>
              </a:ext>
            </a:extLst>
          </p:cNvPr>
          <p:cNvGraphicFramePr>
            <a:graphicFrameLocks noGrp="1"/>
          </p:cNvGraphicFramePr>
          <p:nvPr/>
        </p:nvGraphicFramePr>
        <p:xfrm>
          <a:off x="2311242" y="3425520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483DC4-697D-4AB8-BC00-989CFE75C188}"/>
              </a:ext>
            </a:extLst>
          </p:cNvPr>
          <p:cNvGraphicFramePr>
            <a:graphicFrameLocks noGrp="1"/>
          </p:cNvGraphicFramePr>
          <p:nvPr/>
        </p:nvGraphicFramePr>
        <p:xfrm>
          <a:off x="4553247" y="254952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957147E-7D9C-4F9F-A165-3BAE36608E4F}"/>
              </a:ext>
            </a:extLst>
          </p:cNvPr>
          <p:cNvGraphicFramePr>
            <a:graphicFrameLocks noGrp="1"/>
          </p:cNvGraphicFramePr>
          <p:nvPr/>
        </p:nvGraphicFramePr>
        <p:xfrm>
          <a:off x="4553247" y="3112392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E45352A1-DF2F-4F8D-85D9-A130B4EB9F9C}"/>
              </a:ext>
            </a:extLst>
          </p:cNvPr>
          <p:cNvSpPr/>
          <p:nvPr/>
        </p:nvSpPr>
        <p:spPr>
          <a:xfrm>
            <a:off x="8351885" y="1858718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40944E-7E07-44C1-9169-8C80CE6E7104}"/>
              </a:ext>
            </a:extLst>
          </p:cNvPr>
          <p:cNvSpPr/>
          <p:nvPr/>
        </p:nvSpPr>
        <p:spPr>
          <a:xfrm>
            <a:off x="8351885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72E1B8D-AD18-4297-9B7A-E5FA6F0AE39F}"/>
              </a:ext>
            </a:extLst>
          </p:cNvPr>
          <p:cNvSpPr/>
          <p:nvPr/>
        </p:nvSpPr>
        <p:spPr>
          <a:xfrm>
            <a:off x="9446896" y="4116974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B7D56C-AA4C-47B2-966F-EB2EE1871609}"/>
              </a:ext>
            </a:extLst>
          </p:cNvPr>
          <p:cNvSpPr/>
          <p:nvPr/>
        </p:nvSpPr>
        <p:spPr>
          <a:xfrm>
            <a:off x="10605156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Recombination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9AED2E-C4F6-4A63-9342-60B4ED920F2A}"/>
              </a:ext>
            </a:extLst>
          </p:cNvPr>
          <p:cNvSpPr/>
          <p:nvPr/>
        </p:nvSpPr>
        <p:spPr>
          <a:xfrm>
            <a:off x="8375565" y="499859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Termination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045138-F6BA-4A3C-B160-9D395C1BAFD7}"/>
              </a:ext>
            </a:extLst>
          </p:cNvPr>
          <p:cNvSpPr/>
          <p:nvPr/>
        </p:nvSpPr>
        <p:spPr>
          <a:xfrm>
            <a:off x="9446895" y="274291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A4D23B-CAE5-437F-994F-ED6D0145B648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>
            <a:off x="8991965" y="2158148"/>
            <a:ext cx="0" cy="12501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13F006-FA54-498D-8249-D1CE711DD1EC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>
            <a:off x="8991965" y="3707699"/>
            <a:ext cx="23680" cy="129089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D5A73-3937-44CA-A352-111E423F03FD}"/>
              </a:ext>
            </a:extLst>
          </p:cNvPr>
          <p:cNvCxnSpPr>
            <a:cxnSpLocks/>
            <a:stCxn id="64" idx="1"/>
            <a:endCxn id="60" idx="0"/>
          </p:cNvCxnSpPr>
          <p:nvPr/>
        </p:nvCxnSpPr>
        <p:spPr>
          <a:xfrm flipH="1">
            <a:off x="8991965" y="2892625"/>
            <a:ext cx="454930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0332F7-6C4B-4696-876D-F8182353E8A9}"/>
              </a:ext>
            </a:extLst>
          </p:cNvPr>
          <p:cNvCxnSpPr>
            <a:stCxn id="62" idx="0"/>
            <a:endCxn id="64" idx="3"/>
          </p:cNvCxnSpPr>
          <p:nvPr/>
        </p:nvCxnSpPr>
        <p:spPr>
          <a:xfrm flipH="1" flipV="1">
            <a:off x="10727055" y="2892625"/>
            <a:ext cx="518181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EF7749-455B-4B3C-B713-922264A75B7A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>
            <a:off x="8991965" y="3707699"/>
            <a:ext cx="454931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55DAD94-FAA3-4CB4-8BF1-49CBAEC7DAE9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 flipV="1">
            <a:off x="10727056" y="3707699"/>
            <a:ext cx="518180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BC8B3DF-B0E1-41A0-9C9A-69DBD8501822}"/>
              </a:ext>
            </a:extLst>
          </p:cNvPr>
          <p:cNvSpPr/>
          <p:nvPr/>
        </p:nvSpPr>
        <p:spPr>
          <a:xfrm>
            <a:off x="2064881" y="2108706"/>
            <a:ext cx="4293686" cy="273611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9AE2B12-F524-45C9-9E9E-E1D4C18C2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578087"/>
              </p:ext>
            </p:extLst>
          </p:nvPr>
        </p:nvGraphicFramePr>
        <p:xfrm>
          <a:off x="3540993" y="438301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2F0043F1-4CB7-47D3-9B1E-0DE9264CD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972413"/>
              </p:ext>
            </p:extLst>
          </p:nvPr>
        </p:nvGraphicFramePr>
        <p:xfrm>
          <a:off x="3540993" y="3896998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231124A3-6429-45CD-9F26-389F5A4AB8C6}"/>
              </a:ext>
            </a:extLst>
          </p:cNvPr>
          <p:cNvSpPr/>
          <p:nvPr/>
        </p:nvSpPr>
        <p:spPr>
          <a:xfrm>
            <a:off x="3707526" y="1715540"/>
            <a:ext cx="119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636CE6-854D-4813-AB0C-4D4EA150802F}"/>
              </a:ext>
            </a:extLst>
          </p:cNvPr>
          <p:cNvSpPr/>
          <p:nvPr/>
        </p:nvSpPr>
        <p:spPr>
          <a:xfrm>
            <a:off x="596200" y="1267200"/>
            <a:ext cx="4027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6. Replacement (</a:t>
            </a:r>
            <a:r>
              <a:rPr lang="en-US" sz="2000" b="1" i="1" dirty="0"/>
              <a:t>remove the less fit</a:t>
            </a:r>
            <a:r>
              <a:rPr lang="en-US" sz="2000" b="1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9EB145-88B9-45EB-8F65-7577C28A968B}"/>
              </a:ext>
            </a:extLst>
          </p:cNvPr>
          <p:cNvSpPr/>
          <p:nvPr/>
        </p:nvSpPr>
        <p:spPr>
          <a:xfrm>
            <a:off x="1010428" y="2169379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0</a:t>
            </a:r>
            <a:r>
              <a:rPr lang="en-US" sz="2000" i="1" dirty="0"/>
              <a:t>)=3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570496-099C-42B7-9F63-679C55082A08}"/>
              </a:ext>
            </a:extLst>
          </p:cNvPr>
          <p:cNvSpPr/>
          <p:nvPr/>
        </p:nvSpPr>
        <p:spPr>
          <a:xfrm>
            <a:off x="1010427" y="2665719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1</a:t>
            </a:r>
            <a:r>
              <a:rPr lang="en-US" sz="2000" i="1" dirty="0"/>
              <a:t>)=1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437681-D9EE-4446-879E-BD128B0D5284}"/>
              </a:ext>
            </a:extLst>
          </p:cNvPr>
          <p:cNvSpPr/>
          <p:nvPr/>
        </p:nvSpPr>
        <p:spPr>
          <a:xfrm>
            <a:off x="983623" y="3258290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2</a:t>
            </a:r>
            <a:r>
              <a:rPr lang="en-US" sz="2000" i="1" dirty="0"/>
              <a:t>)=4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91D329-B8B4-4BCF-A3F9-CFB6B4369FDA}"/>
              </a:ext>
            </a:extLst>
          </p:cNvPr>
          <p:cNvSpPr/>
          <p:nvPr/>
        </p:nvSpPr>
        <p:spPr>
          <a:xfrm>
            <a:off x="6309110" y="2372736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3</a:t>
            </a:r>
            <a:r>
              <a:rPr lang="en-US" sz="2000" i="1" dirty="0"/>
              <a:t>)=1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16A878-CE5B-45CD-A2A2-E7D98C7B93AB}"/>
              </a:ext>
            </a:extLst>
          </p:cNvPr>
          <p:cNvSpPr/>
          <p:nvPr/>
        </p:nvSpPr>
        <p:spPr>
          <a:xfrm>
            <a:off x="6311605" y="2907368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4</a:t>
            </a:r>
            <a:r>
              <a:rPr lang="en-US" sz="2000" i="1" dirty="0"/>
              <a:t>)=2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AA2C7A-8D5E-426E-8148-A9FAA855B948}"/>
              </a:ext>
            </a:extLst>
          </p:cNvPr>
          <p:cNvSpPr/>
          <p:nvPr/>
        </p:nvSpPr>
        <p:spPr>
          <a:xfrm>
            <a:off x="5111854" y="3810079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5</a:t>
            </a:r>
            <a:r>
              <a:rPr lang="en-US" sz="2000" i="1" dirty="0"/>
              <a:t>)=1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82FC67-C5F7-47A8-A307-9E42F83A85BB}"/>
              </a:ext>
            </a:extLst>
          </p:cNvPr>
          <p:cNvSpPr/>
          <p:nvPr/>
        </p:nvSpPr>
        <p:spPr>
          <a:xfrm>
            <a:off x="5111854" y="4320118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6</a:t>
            </a:r>
            <a:r>
              <a:rPr lang="en-US" sz="2000" i="1" dirty="0"/>
              <a:t>)=4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128CE8-0E6D-4BE2-B520-DA357007AAAF}"/>
              </a:ext>
            </a:extLst>
          </p:cNvPr>
          <p:cNvSpPr/>
          <p:nvPr/>
        </p:nvSpPr>
        <p:spPr>
          <a:xfrm>
            <a:off x="3116018" y="4868652"/>
            <a:ext cx="2210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average fitness=2.8</a:t>
            </a:r>
          </a:p>
        </p:txBody>
      </p:sp>
      <p:pic>
        <p:nvPicPr>
          <p:cNvPr id="1030" name="Picture 6" descr="https://icons-for-free.com/iconfiles/png/512/delete+remove+icon-1320161389515594461.png">
            <a:extLst>
              <a:ext uri="{FF2B5EF4-FFF2-40B4-BE49-F238E27FC236}">
                <a16:creationId xmlns:a16="http://schemas.microsoft.com/office/drawing/2014/main" id="{B0C7F315-99D5-4ECB-87DF-4019908BA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084" y="2619575"/>
            <a:ext cx="771845" cy="7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s://icons-for-free.com/iconfiles/png/512/delete+remove+icon-1320161389515594461.png">
            <a:extLst>
              <a:ext uri="{FF2B5EF4-FFF2-40B4-BE49-F238E27FC236}">
                <a16:creationId xmlns:a16="http://schemas.microsoft.com/office/drawing/2014/main" id="{BCC9EA16-1B42-4E88-A75E-1394D2BE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58" y="2295456"/>
            <a:ext cx="771845" cy="7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97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Generative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92A2-D119-440E-A6A3-A1ADAAE9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" y="1548882"/>
            <a:ext cx="11052993" cy="4729786"/>
          </a:xfrm>
        </p:spPr>
        <p:txBody>
          <a:bodyPr>
            <a:normAutofit/>
          </a:bodyPr>
          <a:lstStyle/>
          <a:p>
            <a:r>
              <a:rPr lang="en-US" sz="2800" b="1" dirty="0"/>
              <a:t>Goal: </a:t>
            </a:r>
            <a:r>
              <a:rPr lang="en-US" sz="2800" dirty="0"/>
              <a:t>Given a distribution of data, take input training samples from it and learn a model that represents that distribution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Density estimation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Understand better the data distribution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Compress the data representation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Generate samples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73402B77-E8C5-4564-B7EF-B2295FD4BD55}"/>
              </a:ext>
            </a:extLst>
          </p:cNvPr>
          <p:cNvSpPr txBox="1">
            <a:spLocks/>
          </p:cNvSpPr>
          <p:nvPr/>
        </p:nvSpPr>
        <p:spPr>
          <a:xfrm>
            <a:off x="751840" y="1190128"/>
            <a:ext cx="10978342" cy="495667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endParaRPr lang="en-US" sz="28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endParaRPr lang="en-US" sz="28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  <a:buFont typeface="Calibri" panose="020F0502020204030204" pitchFamily="34" charset="0"/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316E6B-055C-44EE-A2B7-30D179F3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72" y="2852182"/>
            <a:ext cx="2780272" cy="1697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062929-C15B-4F2C-86C9-7DB8AB1EAEFD}"/>
              </a:ext>
            </a:extLst>
          </p:cNvPr>
          <p:cNvSpPr txBox="1"/>
          <p:nvPr/>
        </p:nvSpPr>
        <p:spPr>
          <a:xfrm>
            <a:off x="5637007" y="297448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5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4188C3-6CDA-4A4C-A727-688A2BAF6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593847"/>
              </p:ext>
            </p:extLst>
          </p:nvPr>
        </p:nvGraphicFramePr>
        <p:xfrm>
          <a:off x="2327551" y="2689871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4B21E3-F3EB-4872-AD2A-B466CE2F9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394365"/>
              </p:ext>
            </p:extLst>
          </p:nvPr>
        </p:nvGraphicFramePr>
        <p:xfrm>
          <a:off x="2329289" y="3214928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0F6200-1059-41BB-85E8-575C89DFD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97354"/>
              </p:ext>
            </p:extLst>
          </p:nvPr>
        </p:nvGraphicFramePr>
        <p:xfrm>
          <a:off x="2327551" y="3777493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483DC4-697D-4AB8-BC00-989CFE75C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850751"/>
              </p:ext>
            </p:extLst>
          </p:nvPr>
        </p:nvGraphicFramePr>
        <p:xfrm>
          <a:off x="4569556" y="2901496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74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957147E-7D9C-4F9F-A165-3BAE36608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621370"/>
              </p:ext>
            </p:extLst>
          </p:nvPr>
        </p:nvGraphicFramePr>
        <p:xfrm>
          <a:off x="4569556" y="3464365"/>
          <a:ext cx="1525692" cy="274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28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25428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21704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E45352A1-DF2F-4F8D-85D9-A130B4EB9F9C}"/>
              </a:ext>
            </a:extLst>
          </p:cNvPr>
          <p:cNvSpPr/>
          <p:nvPr/>
        </p:nvSpPr>
        <p:spPr>
          <a:xfrm>
            <a:off x="8351885" y="1858718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Initialization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40944E-7E07-44C1-9169-8C80CE6E7104}"/>
              </a:ext>
            </a:extLst>
          </p:cNvPr>
          <p:cNvSpPr/>
          <p:nvPr/>
        </p:nvSpPr>
        <p:spPr>
          <a:xfrm>
            <a:off x="8351885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72E1B8D-AD18-4297-9B7A-E5FA6F0AE39F}"/>
              </a:ext>
            </a:extLst>
          </p:cNvPr>
          <p:cNvSpPr/>
          <p:nvPr/>
        </p:nvSpPr>
        <p:spPr>
          <a:xfrm>
            <a:off x="9446896" y="4116974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B7D56C-AA4C-47B2-966F-EB2EE1871609}"/>
              </a:ext>
            </a:extLst>
          </p:cNvPr>
          <p:cNvSpPr/>
          <p:nvPr/>
        </p:nvSpPr>
        <p:spPr>
          <a:xfrm>
            <a:off x="10605156" y="3408269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Recombination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9AED2E-C4F6-4A63-9342-60B4ED920F2A}"/>
              </a:ext>
            </a:extLst>
          </p:cNvPr>
          <p:cNvSpPr/>
          <p:nvPr/>
        </p:nvSpPr>
        <p:spPr>
          <a:xfrm>
            <a:off x="8375565" y="499859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Termination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045138-F6BA-4A3C-B160-9D395C1BAFD7}"/>
              </a:ext>
            </a:extLst>
          </p:cNvPr>
          <p:cNvSpPr/>
          <p:nvPr/>
        </p:nvSpPr>
        <p:spPr>
          <a:xfrm>
            <a:off x="9446895" y="2742910"/>
            <a:ext cx="1280160" cy="2994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A4D23B-CAE5-437F-994F-ED6D0145B648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>
            <a:off x="8991965" y="2158148"/>
            <a:ext cx="0" cy="12501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13F006-FA54-498D-8249-D1CE711DD1EC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>
            <a:off x="8991965" y="3707699"/>
            <a:ext cx="23680" cy="129089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D5A73-3937-44CA-A352-111E423F03FD}"/>
              </a:ext>
            </a:extLst>
          </p:cNvPr>
          <p:cNvCxnSpPr>
            <a:cxnSpLocks/>
            <a:stCxn id="64" idx="1"/>
            <a:endCxn id="60" idx="0"/>
          </p:cNvCxnSpPr>
          <p:nvPr/>
        </p:nvCxnSpPr>
        <p:spPr>
          <a:xfrm flipH="1">
            <a:off x="8991965" y="2892625"/>
            <a:ext cx="454930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0332F7-6C4B-4696-876D-F8182353E8A9}"/>
              </a:ext>
            </a:extLst>
          </p:cNvPr>
          <p:cNvCxnSpPr>
            <a:stCxn id="62" idx="0"/>
            <a:endCxn id="64" idx="3"/>
          </p:cNvCxnSpPr>
          <p:nvPr/>
        </p:nvCxnSpPr>
        <p:spPr>
          <a:xfrm flipH="1" flipV="1">
            <a:off x="10727055" y="2892625"/>
            <a:ext cx="518181" cy="51564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7EF7749-455B-4B3C-B713-922264A75B7A}"/>
              </a:ext>
            </a:extLst>
          </p:cNvPr>
          <p:cNvCxnSpPr>
            <a:cxnSpLocks/>
            <a:stCxn id="60" idx="2"/>
            <a:endCxn id="61" idx="1"/>
          </p:cNvCxnSpPr>
          <p:nvPr/>
        </p:nvCxnSpPr>
        <p:spPr>
          <a:xfrm>
            <a:off x="8991965" y="3707699"/>
            <a:ext cx="454931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55DAD94-FAA3-4CB4-8BF1-49CBAEC7DAE9}"/>
              </a:ext>
            </a:extLst>
          </p:cNvPr>
          <p:cNvCxnSpPr>
            <a:cxnSpLocks/>
            <a:stCxn id="61" idx="3"/>
            <a:endCxn id="62" idx="2"/>
          </p:cNvCxnSpPr>
          <p:nvPr/>
        </p:nvCxnSpPr>
        <p:spPr>
          <a:xfrm flipV="1">
            <a:off x="10727056" y="3707699"/>
            <a:ext cx="518180" cy="55899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C8AA13B-758F-4C3B-9A3C-D16A8431B094}"/>
              </a:ext>
            </a:extLst>
          </p:cNvPr>
          <p:cNvSpPr/>
          <p:nvPr/>
        </p:nvSpPr>
        <p:spPr>
          <a:xfrm>
            <a:off x="1009676" y="262913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0</a:t>
            </a:r>
            <a:r>
              <a:rPr lang="en-US" sz="2000" i="1" dirty="0"/>
              <a:t>)=3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6DE1076-08B2-460F-88B2-D507F9DF8560}"/>
              </a:ext>
            </a:extLst>
          </p:cNvPr>
          <p:cNvSpPr/>
          <p:nvPr/>
        </p:nvSpPr>
        <p:spPr>
          <a:xfrm>
            <a:off x="1009675" y="312547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1</a:t>
            </a:r>
            <a:r>
              <a:rPr lang="en-US" sz="2000" i="1" dirty="0"/>
              <a:t>)=1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0B00AA6-8FF7-4EA1-85C4-5E7C3CBE2F99}"/>
              </a:ext>
            </a:extLst>
          </p:cNvPr>
          <p:cNvSpPr/>
          <p:nvPr/>
        </p:nvSpPr>
        <p:spPr>
          <a:xfrm>
            <a:off x="982871" y="3718046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2</a:t>
            </a:r>
            <a:r>
              <a:rPr lang="en-US" sz="2000" i="1" dirty="0"/>
              <a:t>)=4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C8B3DF-B0E1-41A0-9C9A-69DBD8501822}"/>
              </a:ext>
            </a:extLst>
          </p:cNvPr>
          <p:cNvSpPr/>
          <p:nvPr/>
        </p:nvSpPr>
        <p:spPr>
          <a:xfrm>
            <a:off x="2081190" y="2460678"/>
            <a:ext cx="4293686" cy="179090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35213AC-B0B3-4F01-B287-C65D5492FBEC}"/>
              </a:ext>
            </a:extLst>
          </p:cNvPr>
          <p:cNvSpPr/>
          <p:nvPr/>
        </p:nvSpPr>
        <p:spPr>
          <a:xfrm>
            <a:off x="6308358" y="2832492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3</a:t>
            </a:r>
            <a:r>
              <a:rPr lang="en-US" sz="2000" i="1" dirty="0"/>
              <a:t>)=4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3B33DD-E98C-4641-8551-23819F4E5B38}"/>
              </a:ext>
            </a:extLst>
          </p:cNvPr>
          <p:cNvSpPr/>
          <p:nvPr/>
        </p:nvSpPr>
        <p:spPr>
          <a:xfrm>
            <a:off x="6310853" y="3367124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fit (s</a:t>
            </a:r>
            <a:r>
              <a:rPr lang="en-US" sz="2000" i="1" baseline="-25000" dirty="0"/>
              <a:t>4</a:t>
            </a:r>
            <a:r>
              <a:rPr lang="en-US" sz="2000" i="1" dirty="0"/>
              <a:t>)=2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083E283-38FA-436C-AA8A-C6EAA580A206}"/>
              </a:ext>
            </a:extLst>
          </p:cNvPr>
          <p:cNvSpPr/>
          <p:nvPr/>
        </p:nvSpPr>
        <p:spPr>
          <a:xfrm>
            <a:off x="3775601" y="2126291"/>
            <a:ext cx="119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7317DEF-81A2-4C05-A587-E0DAFA466C82}"/>
              </a:ext>
            </a:extLst>
          </p:cNvPr>
          <p:cNvSpPr/>
          <p:nvPr/>
        </p:nvSpPr>
        <p:spPr>
          <a:xfrm>
            <a:off x="3317673" y="4248176"/>
            <a:ext cx="2210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average fitness=2.8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4DB97F-B9AB-4814-A770-9825C8300A70}"/>
              </a:ext>
            </a:extLst>
          </p:cNvPr>
          <p:cNvSpPr/>
          <p:nvPr/>
        </p:nvSpPr>
        <p:spPr>
          <a:xfrm>
            <a:off x="475861" y="1726181"/>
            <a:ext cx="1555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2. Evaluation</a:t>
            </a:r>
          </a:p>
        </p:txBody>
      </p:sp>
    </p:spTree>
    <p:extLst>
      <p:ext uri="{BB962C8B-B14F-4D97-AF65-F5344CB8AC3E}">
        <p14:creationId xmlns:p14="http://schemas.microsoft.com/office/powerpoint/2010/main" val="89215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Example: One-Max problem (n=100, 1000 generations, 10 offspring)</a:t>
            </a: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284BA-3C5D-4D8A-9B3D-FBDE93AD2C25}"/>
              </a:ext>
            </a:extLst>
          </p:cNvPr>
          <p:cNvSpPr/>
          <p:nvPr/>
        </p:nvSpPr>
        <p:spPr>
          <a:xfrm>
            <a:off x="1515392" y="1899356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2</a:t>
            </a:r>
            <a:r>
              <a:rPr lang="en-US" sz="2400" baseline="30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100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possible solutions = 1.23 x 10</a:t>
            </a:r>
            <a:r>
              <a:rPr lang="en-US" sz="2400" baseline="30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30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sz="1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16EBAF-4393-4FB0-895F-B3554B66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00" y="2417908"/>
            <a:ext cx="3657600" cy="2743200"/>
          </a:xfrm>
          <a:prstGeom prst="rect">
            <a:avLst/>
          </a:prstGeom>
        </p:spPr>
      </p:pic>
      <p:sp>
        <p:nvSpPr>
          <p:cNvPr id="67" name="AutoShape 2" descr="random-search.png">
            <a:extLst>
              <a:ext uri="{FF2B5EF4-FFF2-40B4-BE49-F238E27FC236}">
                <a16:creationId xmlns:a16="http://schemas.microsoft.com/office/drawing/2014/main" id="{C653EDD9-5262-4445-8A4F-F35D406A78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3CF904F-53E5-401B-812A-D8DF63D1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6" y="2417908"/>
            <a:ext cx="3657600" cy="27432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9E6E73B-7524-43AF-9FC5-DEFD913FF31C}"/>
              </a:ext>
            </a:extLst>
          </p:cNvPr>
          <p:cNvSpPr/>
          <p:nvPr/>
        </p:nvSpPr>
        <p:spPr>
          <a:xfrm>
            <a:off x="1890942" y="5267659"/>
            <a:ext cx="1827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Random search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FC94C2-2E35-47B3-BDE5-7090960BDADE}"/>
              </a:ext>
            </a:extLst>
          </p:cNvPr>
          <p:cNvSpPr/>
          <p:nvPr/>
        </p:nvSpPr>
        <p:spPr>
          <a:xfrm>
            <a:off x="6656895" y="5267659"/>
            <a:ext cx="2707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Evolutionary Algorithm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BDC16AC-EBD2-4220-998E-16DB68A2D29A}"/>
              </a:ext>
            </a:extLst>
          </p:cNvPr>
          <p:cNvSpPr/>
          <p:nvPr/>
        </p:nvSpPr>
        <p:spPr>
          <a:xfrm>
            <a:off x="9642133" y="2990113"/>
            <a:ext cx="222670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 size 100</a:t>
            </a:r>
          </a:p>
          <a:p>
            <a:r>
              <a:rPr lang="en-US" dirty="0"/>
              <a:t>1000 generations</a:t>
            </a:r>
          </a:p>
          <a:p>
            <a:r>
              <a:rPr lang="en-US" dirty="0"/>
              <a:t>Offspring size 10</a:t>
            </a:r>
          </a:p>
          <a:p>
            <a:r>
              <a:rPr lang="en-US" dirty="0"/>
              <a:t>Tournament selection</a:t>
            </a:r>
          </a:p>
          <a:p>
            <a:r>
              <a:rPr lang="en-US" dirty="0"/>
              <a:t>Two-point cx (0.5)</a:t>
            </a:r>
          </a:p>
          <a:p>
            <a:r>
              <a:rPr lang="en-US" dirty="0"/>
              <a:t>Bit-flip mutation (0.1)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201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2" grpId="0"/>
      <p:bldP spid="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Example: One-Max problem (n=100, 1000 generations, 10 offspring)</a:t>
            </a: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16EBAF-4393-4FB0-895F-B3554B66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620" y="2242879"/>
            <a:ext cx="2682240" cy="20116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EBA6C44-1F0D-41A3-9364-D17E5242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913" y="2242879"/>
            <a:ext cx="2682240" cy="20116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1999F3-718A-4BEE-9E45-7113598ED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772" y="2242879"/>
            <a:ext cx="2682240" cy="201168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BD0C600-6019-4E03-965E-5660A17CD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988" y="4254559"/>
            <a:ext cx="2682240" cy="20116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8EC9F86-287B-4811-902C-17F92DDD0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741" y="4254559"/>
            <a:ext cx="2682240" cy="20116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8814B14-205E-42E8-8D9C-30996C804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8772" y="4266471"/>
            <a:ext cx="2682240" cy="2011680"/>
          </a:xfrm>
          <a:prstGeom prst="rect">
            <a:avLst/>
          </a:prstGeom>
        </p:spPr>
      </p:pic>
      <p:sp>
        <p:nvSpPr>
          <p:cNvPr id="67" name="AutoShape 2" descr="random-search.png">
            <a:extLst>
              <a:ext uri="{FF2B5EF4-FFF2-40B4-BE49-F238E27FC236}">
                <a16:creationId xmlns:a16="http://schemas.microsoft.com/office/drawing/2014/main" id="{C653EDD9-5262-4445-8A4F-F35D406A78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94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941B8-FEC1-4AA9-A0D1-8CD13F12AB37}"/>
              </a:ext>
            </a:extLst>
          </p:cNvPr>
          <p:cNvSpPr/>
          <p:nvPr/>
        </p:nvSpPr>
        <p:spPr>
          <a:xfrm>
            <a:off x="506203" y="3046430"/>
            <a:ext cx="19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cx probability = 0.5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928920-4678-4863-BC17-0B9BCCEA429F}"/>
              </a:ext>
            </a:extLst>
          </p:cNvPr>
          <p:cNvSpPr/>
          <p:nvPr/>
        </p:nvSpPr>
        <p:spPr>
          <a:xfrm>
            <a:off x="491834" y="4957395"/>
            <a:ext cx="19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cx probability = 0.9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5E482-3027-4B7E-BED6-E9A24A5672FF}"/>
              </a:ext>
            </a:extLst>
          </p:cNvPr>
          <p:cNvSpPr/>
          <p:nvPr/>
        </p:nvSpPr>
        <p:spPr>
          <a:xfrm>
            <a:off x="2805976" y="2022565"/>
            <a:ext cx="21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mut</a:t>
            </a:r>
            <a:r>
              <a:rPr lang="en-US" dirty="0"/>
              <a:t> probability = 0.2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02F6A-F2AF-4BDA-9852-16663FA58076}"/>
              </a:ext>
            </a:extLst>
          </p:cNvPr>
          <p:cNvSpPr/>
          <p:nvPr/>
        </p:nvSpPr>
        <p:spPr>
          <a:xfrm>
            <a:off x="5790824" y="2013913"/>
            <a:ext cx="21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mut</a:t>
            </a:r>
            <a:r>
              <a:rPr lang="en-US" dirty="0"/>
              <a:t> probability = 0.1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907ABF-DE2D-4330-B720-7991B4B8E452}"/>
              </a:ext>
            </a:extLst>
          </p:cNvPr>
          <p:cNvSpPr/>
          <p:nvPr/>
        </p:nvSpPr>
        <p:spPr>
          <a:xfrm>
            <a:off x="8612020" y="2024670"/>
            <a:ext cx="2264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mut</a:t>
            </a:r>
            <a:r>
              <a:rPr lang="en-US" dirty="0"/>
              <a:t> probability = 0.01</a:t>
            </a:r>
          </a:p>
        </p:txBody>
      </p:sp>
    </p:spTree>
    <p:extLst>
      <p:ext uri="{BB962C8B-B14F-4D97-AF65-F5344CB8AC3E}">
        <p14:creationId xmlns:p14="http://schemas.microsoft.com/office/powerpoint/2010/main" val="106880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Example: </a:t>
            </a:r>
            <a:r>
              <a:rPr lang="en-US" sz="2800" dirty="0" err="1"/>
              <a:t>Neuroevolution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Train networks using EA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Compute the weights to minimize the error (</a:t>
            </a:r>
            <a:r>
              <a:rPr lang="en-US" sz="2400" i="1" dirty="0"/>
              <a:t>loss</a:t>
            </a:r>
            <a:r>
              <a:rPr lang="en-US" sz="2400" dirty="0"/>
              <a:t>) of the network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6609BA-7F8C-498D-8DDE-74F412934F4F}"/>
              </a:ext>
            </a:extLst>
          </p:cNvPr>
          <p:cNvSpPr txBox="1">
            <a:spLocks/>
          </p:cNvSpPr>
          <p:nvPr/>
        </p:nvSpPr>
        <p:spPr>
          <a:xfrm>
            <a:off x="501586" y="3443908"/>
            <a:ext cx="11208332" cy="45207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Representation: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Fitness: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fitness(s) = loss(s, inputs, outputs)</a:t>
            </a:r>
            <a:endParaRPr lang="en-US" sz="2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896C6F-5411-4648-95F0-D3056000FD4D}"/>
              </a:ext>
            </a:extLst>
          </p:cNvPr>
          <p:cNvGrpSpPr/>
          <p:nvPr/>
        </p:nvGrpSpPr>
        <p:grpSpPr>
          <a:xfrm>
            <a:off x="2859915" y="2308192"/>
            <a:ext cx="4212410" cy="1549222"/>
            <a:chOff x="8227754" y="1199518"/>
            <a:chExt cx="4212410" cy="1549222"/>
          </a:xfrm>
        </p:grpSpPr>
        <p:pic>
          <p:nvPicPr>
            <p:cNvPr id="58" name="Picture 2" descr="https://miro.medium.com/max/550/1*x6KWjKTOBhUYL0MRX4M3oQ.png">
              <a:extLst>
                <a:ext uri="{FF2B5EF4-FFF2-40B4-BE49-F238E27FC236}">
                  <a16:creationId xmlns:a16="http://schemas.microsoft.com/office/drawing/2014/main" id="{2643B8C8-A9EE-46A8-AB35-D924053E5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1" t="27957" r="7759" b="4796"/>
            <a:stretch/>
          </p:blipFill>
          <p:spPr bwMode="auto">
            <a:xfrm>
              <a:off x="8227754" y="1238897"/>
              <a:ext cx="4212410" cy="15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D2CC2B-D8B7-4020-9739-F8D8A6F42EE8}"/>
                </a:ext>
              </a:extLst>
            </p:cNvPr>
            <p:cNvSpPr txBox="1"/>
            <p:nvPr/>
          </p:nvSpPr>
          <p:spPr>
            <a:xfrm>
              <a:off x="8934129" y="1542890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12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B9B144C-F192-4CA3-9378-700074C4C742}"/>
                </a:ext>
              </a:extLst>
            </p:cNvPr>
            <p:cNvSpPr txBox="1"/>
            <p:nvPr/>
          </p:nvSpPr>
          <p:spPr>
            <a:xfrm>
              <a:off x="9025134" y="1199518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11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6EDBDE-B3FC-4328-AD2B-4A6F469D47F9}"/>
                </a:ext>
              </a:extLst>
            </p:cNvPr>
            <p:cNvSpPr txBox="1"/>
            <p:nvPr/>
          </p:nvSpPr>
          <p:spPr>
            <a:xfrm>
              <a:off x="10732649" y="1376904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21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CBE39F-6A6C-4463-B1B0-0AB673BD4BAF}"/>
                </a:ext>
              </a:extLst>
            </p:cNvPr>
            <p:cNvSpPr txBox="1"/>
            <p:nvPr/>
          </p:nvSpPr>
          <p:spPr>
            <a:xfrm>
              <a:off x="10776351" y="1902900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22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BCF6D4-DF23-487E-B958-228534E6DD19}"/>
                </a:ext>
              </a:extLst>
            </p:cNvPr>
            <p:cNvSpPr txBox="1"/>
            <p:nvPr/>
          </p:nvSpPr>
          <p:spPr>
            <a:xfrm>
              <a:off x="9011924" y="204054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13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515725-B110-4C03-A1E5-A7AD046EAF1B}"/>
                </a:ext>
              </a:extLst>
            </p:cNvPr>
            <p:cNvSpPr txBox="1"/>
            <p:nvPr/>
          </p:nvSpPr>
          <p:spPr>
            <a:xfrm>
              <a:off x="9128488" y="2364174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</a:t>
              </a:r>
              <a:r>
                <a:rPr lang="en-US" i="1" baseline="-25000" dirty="0"/>
                <a:t>14</a:t>
              </a:r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4E772286-9EED-44DA-A8B4-CE8C678F4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21286"/>
              </p:ext>
            </p:extLst>
          </p:nvPr>
        </p:nvGraphicFramePr>
        <p:xfrm>
          <a:off x="1302634" y="4600163"/>
          <a:ext cx="2263656" cy="3535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7276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377276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377276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377276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377276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377276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353588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/>
                        <a:t>w</a:t>
                      </a:r>
                      <a:r>
                        <a:rPr lang="en-US" b="0" i="1" baseline="-25000" dirty="0"/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/>
                        <a:t>w</a:t>
                      </a:r>
                      <a:r>
                        <a:rPr lang="en-US" b="0" i="1" baseline="-25000" dirty="0"/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/>
                        <a:t>w</a:t>
                      </a:r>
                      <a:r>
                        <a:rPr lang="en-US" b="0" i="1" baseline="-25000" dirty="0"/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/>
                        <a:t>w</a:t>
                      </a:r>
                      <a:r>
                        <a:rPr lang="en-US" b="0" i="1" baseline="-25000" dirty="0"/>
                        <a:t>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/>
                        <a:t>w</a:t>
                      </a:r>
                      <a:r>
                        <a:rPr lang="en-US" b="0" i="1" baseline="-25000" dirty="0"/>
                        <a:t>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/>
                        <a:t>w</a:t>
                      </a:r>
                      <a:r>
                        <a:rPr lang="en-US" b="0" i="1" baseline="-25000" dirty="0"/>
                        <a:t>22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0E3D83AB-2219-4B88-A6D0-9A6FAFD45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05537"/>
              </p:ext>
            </p:extLst>
          </p:nvPr>
        </p:nvGraphicFramePr>
        <p:xfrm>
          <a:off x="4164165" y="4600163"/>
          <a:ext cx="2575830" cy="3535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9305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353588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0.21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1" dirty="0"/>
                        <a:t>4.13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-1.57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baseline="0" dirty="0"/>
                        <a:t>8.62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-9.02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6.84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84" name="Rectangle 83">
            <a:extLst>
              <a:ext uri="{FF2B5EF4-FFF2-40B4-BE49-F238E27FC236}">
                <a16:creationId xmlns:a16="http://schemas.microsoft.com/office/drawing/2014/main" id="{9AFB64CA-EC12-44F8-ADCE-D5E70AC4F8BF}"/>
              </a:ext>
            </a:extLst>
          </p:cNvPr>
          <p:cNvSpPr/>
          <p:nvPr/>
        </p:nvSpPr>
        <p:spPr>
          <a:xfrm>
            <a:off x="7254770" y="4552658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i="1" baseline="-250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az-Cyrl-AZ" i="1" dirty="0">
                <a:solidFill>
                  <a:schemeClr val="accent1">
                    <a:lumMod val="75000"/>
                  </a:schemeClr>
                </a:solidFill>
              </a:rPr>
              <a:t>Є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[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min_value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max_value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49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Example: </a:t>
            </a:r>
            <a:r>
              <a:rPr lang="en-US" sz="2800" dirty="0" err="1"/>
              <a:t>Neuroevolution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Train networks using EA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Compute the weights to minimize the error (</a:t>
            </a:r>
            <a:r>
              <a:rPr lang="en-US" sz="2400" i="1" dirty="0"/>
              <a:t>loss</a:t>
            </a:r>
            <a:r>
              <a:rPr lang="en-US" sz="2400" dirty="0"/>
              <a:t>) of the network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6609BA-7F8C-498D-8DDE-74F412934F4F}"/>
              </a:ext>
            </a:extLst>
          </p:cNvPr>
          <p:cNvSpPr txBox="1">
            <a:spLocks/>
          </p:cNvSpPr>
          <p:nvPr/>
        </p:nvSpPr>
        <p:spPr>
          <a:xfrm>
            <a:off x="501586" y="2237428"/>
            <a:ext cx="11208332" cy="45207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-US" sz="1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They work with a </a:t>
            </a:r>
            <a:r>
              <a:rPr lang="en-US" sz="2600" b="1" dirty="0"/>
              <a:t>population</a:t>
            </a:r>
            <a:r>
              <a:rPr lang="en-US" sz="2600" dirty="0"/>
              <a:t> (of representations) of solutions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Recombination: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 Mutation: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6DD05-783A-4832-A0DE-58FEA3A56465}"/>
              </a:ext>
            </a:extLst>
          </p:cNvPr>
          <p:cNvSpPr txBox="1"/>
          <p:nvPr/>
        </p:nvSpPr>
        <p:spPr>
          <a:xfrm>
            <a:off x="76018" y="388597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48CF2-27F0-478F-B90B-EBCFC42F350D}"/>
              </a:ext>
            </a:extLst>
          </p:cNvPr>
          <p:cNvSpPr txBox="1"/>
          <p:nvPr/>
        </p:nvSpPr>
        <p:spPr>
          <a:xfrm>
            <a:off x="85401" y="429855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B0049-8790-4173-B56F-96BB79517A77}"/>
              </a:ext>
            </a:extLst>
          </p:cNvPr>
          <p:cNvSpPr txBox="1"/>
          <p:nvPr/>
        </p:nvSpPr>
        <p:spPr>
          <a:xfrm>
            <a:off x="2386140" y="4700838"/>
            <a:ext cx="211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One-point crossover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FE071-5E79-42E4-8A99-A1E9886E8B4C}"/>
              </a:ext>
            </a:extLst>
          </p:cNvPr>
          <p:cNvSpPr txBox="1"/>
          <p:nvPr/>
        </p:nvSpPr>
        <p:spPr>
          <a:xfrm>
            <a:off x="7780923" y="4747534"/>
            <a:ext cx="170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BLX-</a:t>
            </a:r>
            <a:r>
              <a:rPr lang="el-GR" b="1" dirty="0"/>
              <a:t>α</a:t>
            </a:r>
            <a:r>
              <a:rPr lang="en-US" b="1" dirty="0"/>
              <a:t> crossover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36A76A-810B-4580-A8F2-08965018EF54}"/>
              </a:ext>
            </a:extLst>
          </p:cNvPr>
          <p:cNvSpPr txBox="1"/>
          <p:nvPr/>
        </p:nvSpPr>
        <p:spPr>
          <a:xfrm>
            <a:off x="3482403" y="386829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 =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0AF3C9-A85B-48CE-B2D6-E32BD6A4C9F5}"/>
              </a:ext>
            </a:extLst>
          </p:cNvPr>
          <p:cNvSpPr txBox="1"/>
          <p:nvPr/>
        </p:nvSpPr>
        <p:spPr>
          <a:xfrm>
            <a:off x="3491786" y="428087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 =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FC22666-7686-4AD9-B0D2-593426E63456}"/>
              </a:ext>
            </a:extLst>
          </p:cNvPr>
          <p:cNvSpPr/>
          <p:nvPr/>
        </p:nvSpPr>
        <p:spPr>
          <a:xfrm>
            <a:off x="3321638" y="4173033"/>
            <a:ext cx="263000" cy="24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842CCF-137A-48F1-A193-B2172BB35942}"/>
              </a:ext>
            </a:extLst>
          </p:cNvPr>
          <p:cNvSpPr txBox="1"/>
          <p:nvPr/>
        </p:nvSpPr>
        <p:spPr>
          <a:xfrm>
            <a:off x="677230" y="5282844"/>
            <a:ext cx="9508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Swap mutation </a:t>
            </a:r>
            <a:r>
              <a:rPr lang="en-US" dirty="0"/>
              <a:t>swaps to gens in the chromosome</a:t>
            </a:r>
          </a:p>
          <a:p>
            <a:r>
              <a:rPr lang="en-US" b="1" dirty="0"/>
              <a:t>Random mutation </a:t>
            </a:r>
            <a:r>
              <a:rPr lang="en-US" dirty="0"/>
              <a:t>changes a chromosome by a random value between Є [</a:t>
            </a:r>
            <a:r>
              <a:rPr lang="en-US" dirty="0" err="1"/>
              <a:t>min_value</a:t>
            </a:r>
            <a:r>
              <a:rPr lang="en-US" dirty="0"/>
              <a:t>, </a:t>
            </a:r>
            <a:r>
              <a:rPr lang="en-US" dirty="0" err="1"/>
              <a:t>max_value</a:t>
            </a:r>
            <a:r>
              <a:rPr lang="en-US" dirty="0"/>
              <a:t>] </a:t>
            </a:r>
          </a:p>
          <a:p>
            <a:r>
              <a:rPr lang="en-US" b="1" dirty="0"/>
              <a:t>Gaussian mutation </a:t>
            </a:r>
            <a:r>
              <a:rPr lang="en-US" dirty="0"/>
              <a:t>adds a value given by a gaussian distribution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356B51EF-C164-4B49-B4F9-DAE89A25DE50}"/>
              </a:ext>
            </a:extLst>
          </p:cNvPr>
          <p:cNvGraphicFramePr>
            <a:graphicFrameLocks noGrp="1"/>
          </p:cNvGraphicFramePr>
          <p:nvPr/>
        </p:nvGraphicFramePr>
        <p:xfrm>
          <a:off x="637155" y="3927346"/>
          <a:ext cx="2575830" cy="3004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9305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300494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0.21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1" dirty="0"/>
                        <a:t>4.13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-1.57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baseline="0" dirty="0"/>
                        <a:t>8.62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-9.02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6.84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29016BAF-BB28-44FA-8B58-A1DECFE14333}"/>
              </a:ext>
            </a:extLst>
          </p:cNvPr>
          <p:cNvGraphicFramePr>
            <a:graphicFrameLocks noGrp="1"/>
          </p:cNvGraphicFramePr>
          <p:nvPr/>
        </p:nvGraphicFramePr>
        <p:xfrm>
          <a:off x="637155" y="4361987"/>
          <a:ext cx="2575830" cy="3004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9305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300494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2.14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1" dirty="0"/>
                        <a:t>-1.03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7.68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baseline="0" dirty="0"/>
                        <a:t>-0.98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-4.12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8.75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107D8B1-6C7A-449C-B367-E9639779E45E}"/>
              </a:ext>
            </a:extLst>
          </p:cNvPr>
          <p:cNvCxnSpPr/>
          <p:nvPr/>
        </p:nvCxnSpPr>
        <p:spPr>
          <a:xfrm>
            <a:off x="1923570" y="3861043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5B6FF21F-C22F-485B-A315-61CF99F98F9A}"/>
              </a:ext>
            </a:extLst>
          </p:cNvPr>
          <p:cNvGraphicFramePr>
            <a:graphicFrameLocks noGrp="1"/>
          </p:cNvGraphicFramePr>
          <p:nvPr/>
        </p:nvGraphicFramePr>
        <p:xfrm>
          <a:off x="4009433" y="3910749"/>
          <a:ext cx="2575830" cy="3004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9305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300494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0.21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1" dirty="0"/>
                        <a:t>4.13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-1.57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baseline="0" dirty="0"/>
                        <a:t>-0.98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-4.12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8.75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9E3B5F8-E882-457B-99FA-245A0AD8B8D4}"/>
              </a:ext>
            </a:extLst>
          </p:cNvPr>
          <p:cNvGraphicFramePr>
            <a:graphicFrameLocks noGrp="1"/>
          </p:cNvGraphicFramePr>
          <p:nvPr/>
        </p:nvGraphicFramePr>
        <p:xfrm>
          <a:off x="4009433" y="4345390"/>
          <a:ext cx="2575830" cy="3004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9305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429305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300494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2.14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1" dirty="0"/>
                        <a:t>-1.03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7.68</a:t>
                      </a:r>
                      <a:endParaRPr lang="en-US" sz="1500" b="0" i="1" baseline="-25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baseline="0" dirty="0"/>
                        <a:t>8.62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-9.02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6.84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400CB5A-C1C3-4414-8567-0EAFB8D6B827}"/>
              </a:ext>
            </a:extLst>
          </p:cNvPr>
          <p:cNvCxnSpPr/>
          <p:nvPr/>
        </p:nvCxnSpPr>
        <p:spPr>
          <a:xfrm>
            <a:off x="5295031" y="3815324"/>
            <a:ext cx="0" cy="923313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C242833D-B7B6-4959-90BB-F84AEAD10FA7}"/>
              </a:ext>
            </a:extLst>
          </p:cNvPr>
          <p:cNvGraphicFramePr>
            <a:graphicFrameLocks noGrp="1"/>
          </p:cNvGraphicFramePr>
          <p:nvPr/>
        </p:nvGraphicFramePr>
        <p:xfrm>
          <a:off x="9518794" y="4284165"/>
          <a:ext cx="2646072" cy="3004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1012">
                  <a:extLst>
                    <a:ext uri="{9D8B030D-6E8A-4147-A177-3AD203B41FA5}">
                      <a16:colId xmlns:a16="http://schemas.microsoft.com/office/drawing/2014/main" val="2882392264"/>
                    </a:ext>
                  </a:extLst>
                </a:gridCol>
                <a:gridCol w="441012">
                  <a:extLst>
                    <a:ext uri="{9D8B030D-6E8A-4147-A177-3AD203B41FA5}">
                      <a16:colId xmlns:a16="http://schemas.microsoft.com/office/drawing/2014/main" val="3719752699"/>
                    </a:ext>
                  </a:extLst>
                </a:gridCol>
                <a:gridCol w="441012">
                  <a:extLst>
                    <a:ext uri="{9D8B030D-6E8A-4147-A177-3AD203B41FA5}">
                      <a16:colId xmlns:a16="http://schemas.microsoft.com/office/drawing/2014/main" val="3275117687"/>
                    </a:ext>
                  </a:extLst>
                </a:gridCol>
                <a:gridCol w="441012">
                  <a:extLst>
                    <a:ext uri="{9D8B030D-6E8A-4147-A177-3AD203B41FA5}">
                      <a16:colId xmlns:a16="http://schemas.microsoft.com/office/drawing/2014/main" val="3792357836"/>
                    </a:ext>
                  </a:extLst>
                </a:gridCol>
                <a:gridCol w="441012">
                  <a:extLst>
                    <a:ext uri="{9D8B030D-6E8A-4147-A177-3AD203B41FA5}">
                      <a16:colId xmlns:a16="http://schemas.microsoft.com/office/drawing/2014/main" val="3784195238"/>
                    </a:ext>
                  </a:extLst>
                </a:gridCol>
                <a:gridCol w="441012">
                  <a:extLst>
                    <a:ext uri="{9D8B030D-6E8A-4147-A177-3AD203B41FA5}">
                      <a16:colId xmlns:a16="http://schemas.microsoft.com/office/drawing/2014/main" val="3762617362"/>
                    </a:ext>
                  </a:extLst>
                </a:gridCol>
              </a:tblGrid>
              <a:tr h="300494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1.13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1" dirty="0"/>
                        <a:t>-2. 11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1.26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baseline="0" dirty="0"/>
                        <a:t>2.81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-6.62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1" dirty="0"/>
                        <a:t>5.14</a:t>
                      </a:r>
                      <a:endParaRPr lang="en-US" sz="1500" b="0" i="1" baseline="-25000" dirty="0"/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503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A640B6-A9FC-47E3-A3EA-241217FDDC02}"/>
              </a:ext>
            </a:extLst>
          </p:cNvPr>
          <p:cNvSpPr txBox="1"/>
          <p:nvPr/>
        </p:nvSpPr>
        <p:spPr>
          <a:xfrm>
            <a:off x="6894894" y="3015784"/>
            <a:ext cx="5099652" cy="1077218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1600" dirty="0"/>
              <a:t>α</a:t>
            </a:r>
            <a:r>
              <a:rPr lang="en-US" sz="1600" dirty="0"/>
              <a:t> is a constant between (0, 1), generally </a:t>
            </a:r>
            <a:r>
              <a:rPr lang="el-GR" sz="1600" dirty="0"/>
              <a:t>α</a:t>
            </a:r>
            <a:r>
              <a:rPr lang="en-US" sz="1600" dirty="0"/>
              <a:t>=0.5</a:t>
            </a:r>
          </a:p>
          <a:p>
            <a:r>
              <a:rPr lang="en-US" sz="1600" dirty="0"/>
              <a:t>For two genes of two parents c</a:t>
            </a:r>
            <a:r>
              <a:rPr lang="en-US" sz="1600" baseline="-25000" dirty="0"/>
              <a:t>p1</a:t>
            </a:r>
            <a:r>
              <a:rPr lang="en-US" sz="1600" dirty="0"/>
              <a:t> and c</a:t>
            </a:r>
            <a:r>
              <a:rPr lang="en-US" sz="1600" baseline="-25000" dirty="0"/>
              <a:t>p2</a:t>
            </a:r>
            <a:r>
              <a:rPr lang="en-US" sz="1600" dirty="0"/>
              <a:t> (c</a:t>
            </a:r>
            <a:r>
              <a:rPr lang="en-US" sz="1600" baseline="-25000" dirty="0"/>
              <a:t>p1</a:t>
            </a:r>
            <a:r>
              <a:rPr lang="en-US" sz="1600" dirty="0"/>
              <a:t> &lt; c</a:t>
            </a:r>
            <a:r>
              <a:rPr lang="en-US" sz="1600" baseline="-25000" dirty="0"/>
              <a:t>p2</a:t>
            </a:r>
            <a:r>
              <a:rPr lang="en-US" sz="1600" dirty="0"/>
              <a:t>)</a:t>
            </a:r>
          </a:p>
          <a:p>
            <a:r>
              <a:rPr lang="en-US" sz="1600" dirty="0"/>
              <a:t>BLX-</a:t>
            </a:r>
            <a:r>
              <a:rPr lang="el-GR" sz="1600" dirty="0"/>
              <a:t>α</a:t>
            </a:r>
            <a:r>
              <a:rPr lang="en-US" sz="1600" dirty="0"/>
              <a:t> selects a random value for chromosomes of offspring c</a:t>
            </a:r>
            <a:r>
              <a:rPr lang="en-US" sz="1600" baseline="-25000" dirty="0"/>
              <a:t>o1</a:t>
            </a:r>
            <a:r>
              <a:rPr lang="en-US" sz="1600" dirty="0"/>
              <a:t> and c</a:t>
            </a:r>
            <a:r>
              <a:rPr lang="en-US" sz="1600" baseline="-25000" dirty="0"/>
              <a:t>o2</a:t>
            </a:r>
            <a:r>
              <a:rPr lang="en-US" sz="1600" dirty="0"/>
              <a:t> in the range [c</a:t>
            </a:r>
            <a:r>
              <a:rPr lang="en-US" sz="1600" baseline="-25000" dirty="0"/>
              <a:t>p1</a:t>
            </a:r>
            <a:r>
              <a:rPr lang="en-US" sz="1600" dirty="0"/>
              <a:t>-</a:t>
            </a:r>
            <a:r>
              <a:rPr lang="el-GR" sz="1600" dirty="0"/>
              <a:t> α</a:t>
            </a:r>
            <a:r>
              <a:rPr lang="en-US" sz="1600" dirty="0"/>
              <a:t>(c</a:t>
            </a:r>
            <a:r>
              <a:rPr lang="en-US" sz="1600" baseline="-25000" dirty="0"/>
              <a:t>p2</a:t>
            </a:r>
            <a:r>
              <a:rPr lang="en-US" sz="1600" dirty="0"/>
              <a:t>-c</a:t>
            </a:r>
            <a:r>
              <a:rPr lang="en-US" sz="1600" baseline="-25000" dirty="0"/>
              <a:t>p1</a:t>
            </a:r>
            <a:r>
              <a:rPr lang="en-US" sz="1600" dirty="0"/>
              <a:t>), c</a:t>
            </a:r>
            <a:r>
              <a:rPr lang="en-US" sz="1600" baseline="-25000" dirty="0"/>
              <a:t>p1</a:t>
            </a:r>
            <a:r>
              <a:rPr lang="en-US" sz="1600" dirty="0"/>
              <a:t>+</a:t>
            </a:r>
            <a:r>
              <a:rPr lang="el-GR" sz="1600" dirty="0"/>
              <a:t> α</a:t>
            </a:r>
            <a:r>
              <a:rPr lang="en-US" sz="1600" dirty="0"/>
              <a:t>(c</a:t>
            </a:r>
            <a:r>
              <a:rPr lang="en-US" sz="1600" baseline="-25000" dirty="0"/>
              <a:t>p2</a:t>
            </a:r>
            <a:r>
              <a:rPr lang="en-US" sz="1600" dirty="0"/>
              <a:t>-c</a:t>
            </a:r>
            <a:r>
              <a:rPr lang="en-US" sz="1600" baseline="-25000" dirty="0"/>
              <a:t>p1</a:t>
            </a:r>
            <a:r>
              <a:rPr lang="en-US" sz="1600" dirty="0"/>
              <a:t>)]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A7091F-99DE-44A3-A69A-1BB1BB8411CA}"/>
              </a:ext>
            </a:extLst>
          </p:cNvPr>
          <p:cNvGrpSpPr/>
          <p:nvPr/>
        </p:nvGrpSpPr>
        <p:grpSpPr>
          <a:xfrm>
            <a:off x="6838978" y="4093003"/>
            <a:ext cx="2761862" cy="751570"/>
            <a:chOff x="7279840" y="4095671"/>
            <a:chExt cx="2761862" cy="75157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3846DF9-2F98-41F9-8BB9-D77D1FC94529}"/>
                </a:ext>
              </a:extLst>
            </p:cNvPr>
            <p:cNvCxnSpPr>
              <a:cxnSpLocks/>
            </p:cNvCxnSpPr>
            <p:nvPr/>
          </p:nvCxnSpPr>
          <p:spPr>
            <a:xfrm>
              <a:off x="7279840" y="4466949"/>
              <a:ext cx="27618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B8F3E93-F783-400D-BE46-AAEB93ED3381}"/>
                </a:ext>
              </a:extLst>
            </p:cNvPr>
            <p:cNvSpPr/>
            <p:nvPr/>
          </p:nvSpPr>
          <p:spPr>
            <a:xfrm>
              <a:off x="8091353" y="4097617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p1</a:t>
              </a:r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C0B82A-B115-4C32-9F96-F80160F68217}"/>
                </a:ext>
              </a:extLst>
            </p:cNvPr>
            <p:cNvSpPr/>
            <p:nvPr/>
          </p:nvSpPr>
          <p:spPr>
            <a:xfrm>
              <a:off x="8761389" y="4097617"/>
              <a:ext cx="4411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p2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CBC78C7-DB9F-4B05-8929-A03A41F0E441}"/>
                </a:ext>
              </a:extLst>
            </p:cNvPr>
            <p:cNvSpPr/>
            <p:nvPr/>
          </p:nvSpPr>
          <p:spPr>
            <a:xfrm>
              <a:off x="7418324" y="4423084"/>
              <a:ext cx="9566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600" dirty="0"/>
                <a:t>α</a:t>
              </a:r>
              <a:r>
                <a:rPr lang="en-US" sz="1600" dirty="0"/>
                <a:t>(c</a:t>
              </a:r>
              <a:r>
                <a:rPr lang="en-US" sz="1600" baseline="-25000" dirty="0"/>
                <a:t>p2</a:t>
              </a:r>
              <a:r>
                <a:rPr lang="en-US" sz="1600" dirty="0"/>
                <a:t>-c</a:t>
              </a:r>
              <a:r>
                <a:rPr lang="en-US" sz="1600" baseline="-25000" dirty="0"/>
                <a:t>p1</a:t>
              </a:r>
              <a:r>
                <a:rPr lang="en-US" sz="1600" dirty="0"/>
                <a:t>)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AE1BAED-1CB6-43A9-BCD9-AEF994D4CF54}"/>
                </a:ext>
              </a:extLst>
            </p:cNvPr>
            <p:cNvSpPr/>
            <p:nvPr/>
          </p:nvSpPr>
          <p:spPr>
            <a:xfrm>
              <a:off x="8941093" y="4432513"/>
              <a:ext cx="9444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1600" dirty="0"/>
                <a:t>α</a:t>
              </a:r>
              <a:r>
                <a:rPr lang="en-US" sz="1600" dirty="0"/>
                <a:t>(c</a:t>
              </a:r>
              <a:r>
                <a:rPr lang="en-US" sz="1600" baseline="-25000" dirty="0"/>
                <a:t>p2</a:t>
              </a:r>
              <a:r>
                <a:rPr lang="en-US" sz="1600" dirty="0"/>
                <a:t>-c</a:t>
              </a:r>
              <a:r>
                <a:rPr lang="en-US" sz="1600" baseline="-25000" dirty="0"/>
                <a:t>p1</a:t>
              </a:r>
              <a:r>
                <a:rPr lang="en-US" sz="1600" dirty="0"/>
                <a:t>)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AD1CDA9-6B8D-4D2F-974C-2BA15132331C}"/>
                </a:ext>
              </a:extLst>
            </p:cNvPr>
            <p:cNvCxnSpPr/>
            <p:nvPr/>
          </p:nvCxnSpPr>
          <p:spPr>
            <a:xfrm>
              <a:off x="7418324" y="4466949"/>
              <a:ext cx="2390286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81B9E06-3ABB-47C1-827F-F9BC9C64C372}"/>
                </a:ext>
              </a:extLst>
            </p:cNvPr>
            <p:cNvCxnSpPr>
              <a:cxnSpLocks/>
            </p:cNvCxnSpPr>
            <p:nvPr/>
          </p:nvCxnSpPr>
          <p:spPr>
            <a:xfrm>
              <a:off x="8274602" y="4097617"/>
              <a:ext cx="0" cy="74255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0248126-F2EF-4298-AD57-73BF5063B08E}"/>
                </a:ext>
              </a:extLst>
            </p:cNvPr>
            <p:cNvCxnSpPr>
              <a:cxnSpLocks/>
            </p:cNvCxnSpPr>
            <p:nvPr/>
          </p:nvCxnSpPr>
          <p:spPr>
            <a:xfrm>
              <a:off x="8962797" y="4097617"/>
              <a:ext cx="0" cy="74255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DB2175E-EED0-419B-B9D2-2762D70515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8610" y="4095671"/>
              <a:ext cx="0" cy="74255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921D04-2D96-4F2E-AD78-537F25ABC758}"/>
                </a:ext>
              </a:extLst>
            </p:cNvPr>
            <p:cNvCxnSpPr>
              <a:cxnSpLocks/>
            </p:cNvCxnSpPr>
            <p:nvPr/>
          </p:nvCxnSpPr>
          <p:spPr>
            <a:xfrm>
              <a:off x="7418324" y="4104685"/>
              <a:ext cx="0" cy="74255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453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Example: </a:t>
            </a:r>
            <a:r>
              <a:rPr lang="en-US" sz="2800" dirty="0" err="1"/>
              <a:t>Neuroevolution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Find the best network architecture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 </a:t>
            </a:r>
            <a:r>
              <a:rPr lang="en-US" dirty="0" err="1"/>
              <a:t>Camero</a:t>
            </a:r>
            <a:r>
              <a:rPr lang="en-US" dirty="0"/>
              <a:t>, </a:t>
            </a:r>
            <a:r>
              <a:rPr lang="en-US" u="sng" dirty="0"/>
              <a:t>J. Toutouh</a:t>
            </a:r>
            <a:r>
              <a:rPr lang="en-US" dirty="0"/>
              <a:t>, D.H. </a:t>
            </a:r>
            <a:r>
              <a:rPr lang="en-US" dirty="0" err="1"/>
              <a:t>Stolfi</a:t>
            </a:r>
            <a:r>
              <a:rPr lang="en-US" dirty="0"/>
              <a:t>, E. Alba </a:t>
            </a:r>
            <a:r>
              <a:rPr lang="en-US" b="1" dirty="0"/>
              <a:t>Evolutionary Deep Learning for Car Park Occupancy Prediction in Smart Cities</a:t>
            </a:r>
            <a:r>
              <a:rPr lang="en-US" dirty="0"/>
              <a:t> </a:t>
            </a:r>
            <a:r>
              <a:rPr lang="en-US" i="1" dirty="0"/>
              <a:t>International Conference on Learning and Intelligent Optimization, LION 12</a:t>
            </a:r>
            <a:r>
              <a:rPr lang="en-US" dirty="0"/>
              <a:t>, pp. 1-15, 2018.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 </a:t>
            </a:r>
            <a:r>
              <a:rPr lang="en-US" dirty="0" err="1"/>
              <a:t>Camero</a:t>
            </a:r>
            <a:r>
              <a:rPr lang="en-US" dirty="0"/>
              <a:t>, </a:t>
            </a:r>
            <a:r>
              <a:rPr lang="en-US" u="sng" dirty="0"/>
              <a:t>J. Toutouh</a:t>
            </a:r>
            <a:r>
              <a:rPr lang="en-US" dirty="0"/>
              <a:t>, J. Ferrer, E. Alba. </a:t>
            </a:r>
            <a:r>
              <a:rPr lang="en-US" b="1" dirty="0"/>
              <a:t>Waste generation prediction under uncertainty in smart cities through deep </a:t>
            </a:r>
            <a:r>
              <a:rPr lang="en-US" b="1" dirty="0" err="1"/>
              <a:t>neuroevolution</a:t>
            </a:r>
            <a:r>
              <a:rPr lang="en-US" b="1" dirty="0"/>
              <a:t>.</a:t>
            </a:r>
            <a:r>
              <a:rPr lang="en-US" dirty="0"/>
              <a:t> </a:t>
            </a:r>
            <a:r>
              <a:rPr lang="en-US" i="1" dirty="0" err="1"/>
              <a:t>Revista</a:t>
            </a:r>
            <a:r>
              <a:rPr lang="en-US" i="1" dirty="0"/>
              <a:t> de </a:t>
            </a:r>
            <a:r>
              <a:rPr lang="en-US" i="1" dirty="0" err="1"/>
              <a:t>Ingeniería</a:t>
            </a:r>
            <a:r>
              <a:rPr lang="en-US" i="1" dirty="0"/>
              <a:t>, Universidad de Antioquia</a:t>
            </a:r>
            <a:r>
              <a:rPr lang="en-US" dirty="0"/>
              <a:t>, No.93, pp. 128-138, 2019.</a:t>
            </a: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Introduction to Evolutionary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7439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 biology, </a:t>
            </a:r>
            <a:r>
              <a:rPr lang="en-US" sz="2800" b="1"/>
              <a:t>coevolution</a:t>
            </a:r>
            <a:r>
              <a:rPr lang="en-US" sz="2800"/>
              <a:t> occurs when two or more species </a:t>
            </a:r>
            <a:r>
              <a:rPr lang="en-US" sz="2800" b="1"/>
              <a:t>reciprocally affect </a:t>
            </a:r>
            <a:r>
              <a:rPr lang="en-US" sz="2800"/>
              <a:t>each other's evolution through the process of natural selection.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Competitive Coevolution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1017A-39C4-4B31-881A-4EFCE205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922" y="2756472"/>
            <a:ext cx="1609344" cy="1072896"/>
          </a:xfrm>
          <a:prstGeom prst="rect">
            <a:avLst/>
          </a:prstGeom>
        </p:spPr>
      </p:pic>
      <p:pic>
        <p:nvPicPr>
          <p:cNvPr id="8" name="Picture 7" descr="John Evans on Twitter: &quot;The Owl butterfly - it's wings look like ...">
            <a:extLst>
              <a:ext uri="{FF2B5EF4-FFF2-40B4-BE49-F238E27FC236}">
                <a16:creationId xmlns:a16="http://schemas.microsoft.com/office/drawing/2014/main" id="{C794E77A-06BC-48BF-8E4B-A351E814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922" y="4485649"/>
            <a:ext cx="1609344" cy="120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14BAA5-9257-4259-84C9-D88BC9984521}"/>
              </a:ext>
            </a:extLst>
          </p:cNvPr>
          <p:cNvGrpSpPr/>
          <p:nvPr/>
        </p:nvGrpSpPr>
        <p:grpSpPr>
          <a:xfrm>
            <a:off x="824260" y="2548259"/>
            <a:ext cx="8388271" cy="3235423"/>
            <a:chOff x="824260" y="2548259"/>
            <a:chExt cx="8388271" cy="32354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ADAB61-2D2B-4ABE-B102-E0125CD92030}"/>
                </a:ext>
              </a:extLst>
            </p:cNvPr>
            <p:cNvCxnSpPr/>
            <p:nvPr/>
          </p:nvCxnSpPr>
          <p:spPr>
            <a:xfrm rot="16200000" flipV="1">
              <a:off x="8492254" y="3034708"/>
              <a:ext cx="480185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1AD43F-EDED-4A1E-9588-183412164B71}"/>
                </a:ext>
              </a:extLst>
            </p:cNvPr>
            <p:cNvCxnSpPr/>
            <p:nvPr/>
          </p:nvCxnSpPr>
          <p:spPr>
            <a:xfrm rot="16200000" flipV="1">
              <a:off x="8492254" y="5233990"/>
              <a:ext cx="480185" cy="0"/>
            </a:xfrm>
            <a:prstGeom prst="line">
              <a:avLst/>
            </a:prstGeom>
            <a:ln w="3175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121D56-054C-4E83-ACAF-96D99B1060F2}"/>
                </a:ext>
              </a:extLst>
            </p:cNvPr>
            <p:cNvCxnSpPr/>
            <p:nvPr/>
          </p:nvCxnSpPr>
          <p:spPr>
            <a:xfrm flipV="1">
              <a:off x="7617779" y="4724851"/>
              <a:ext cx="617381" cy="0"/>
            </a:xfrm>
            <a:prstGeom prst="line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41DC55-8F88-4912-98E4-3F59A86FBB3E}"/>
                </a:ext>
              </a:extLst>
            </p:cNvPr>
            <p:cNvCxnSpPr/>
            <p:nvPr/>
          </p:nvCxnSpPr>
          <p:spPr>
            <a:xfrm flipV="1">
              <a:off x="7617779" y="3558688"/>
              <a:ext cx="617381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5FC13F-C40C-46C1-B126-3B9058D31396}"/>
                </a:ext>
              </a:extLst>
            </p:cNvPr>
            <p:cNvGrpSpPr/>
            <p:nvPr/>
          </p:nvGrpSpPr>
          <p:grpSpPr>
            <a:xfrm>
              <a:off x="5324760" y="4211408"/>
              <a:ext cx="724416" cy="525917"/>
              <a:chOff x="2289946" y="2329698"/>
              <a:chExt cx="965637" cy="70104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B56851-3B17-4485-BCCF-345B76E2FCC8}"/>
                  </a:ext>
                </a:extLst>
              </p:cNvPr>
              <p:cNvCxnSpPr/>
              <p:nvPr/>
            </p:nvCxnSpPr>
            <p:spPr>
              <a:xfrm>
                <a:off x="2289946" y="2346324"/>
                <a:ext cx="640080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F6C1F5-C897-46CA-8900-BCCDC679679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78813" y="2672598"/>
                <a:ext cx="685800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144514B-23FB-426E-A977-E3FDA9615307}"/>
                  </a:ext>
                </a:extLst>
              </p:cNvPr>
              <p:cNvCxnSpPr/>
              <p:nvPr/>
            </p:nvCxnSpPr>
            <p:spPr>
              <a:xfrm>
                <a:off x="2908111" y="3030738"/>
                <a:ext cx="34747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17BDB9-2463-4D1F-807B-E389798730F9}"/>
                </a:ext>
              </a:extLst>
            </p:cNvPr>
            <p:cNvGrpSpPr/>
            <p:nvPr/>
          </p:nvGrpSpPr>
          <p:grpSpPr>
            <a:xfrm flipV="1">
              <a:off x="5324760" y="3552453"/>
              <a:ext cx="724416" cy="519681"/>
              <a:chOff x="2289946" y="2338011"/>
              <a:chExt cx="965637" cy="692727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FF6FCC6-9C37-4953-A52D-6199AAFB14C3}"/>
                  </a:ext>
                </a:extLst>
              </p:cNvPr>
              <p:cNvCxnSpPr/>
              <p:nvPr/>
            </p:nvCxnSpPr>
            <p:spPr>
              <a:xfrm>
                <a:off x="2289946" y="2346324"/>
                <a:ext cx="640080" cy="0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40F00A6-65C0-491A-A6E2-CB7A20B6703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78813" y="2680911"/>
                <a:ext cx="685800" cy="0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E37921E-355A-4E17-949D-B8C29B464E06}"/>
                  </a:ext>
                </a:extLst>
              </p:cNvPr>
              <p:cNvCxnSpPr/>
              <p:nvPr/>
            </p:nvCxnSpPr>
            <p:spPr>
              <a:xfrm>
                <a:off x="2908111" y="3030738"/>
                <a:ext cx="347472" cy="0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3517ADB-C7BE-4943-BADF-8DF7B3CBB0A1}"/>
                </a:ext>
              </a:extLst>
            </p:cNvPr>
            <p:cNvGrpSpPr/>
            <p:nvPr/>
          </p:nvGrpSpPr>
          <p:grpSpPr>
            <a:xfrm>
              <a:off x="2179777" y="3546216"/>
              <a:ext cx="724416" cy="519681"/>
              <a:chOff x="2289946" y="2338011"/>
              <a:chExt cx="965637" cy="692727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8B0A4A-C958-46EB-8682-D5B5C1E6AEA6}"/>
                  </a:ext>
                </a:extLst>
              </p:cNvPr>
              <p:cNvCxnSpPr/>
              <p:nvPr/>
            </p:nvCxnSpPr>
            <p:spPr>
              <a:xfrm>
                <a:off x="2289946" y="2346324"/>
                <a:ext cx="640080" cy="0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D8682DB-3F4C-4E5A-8417-F94BAA480A1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78813" y="2680911"/>
                <a:ext cx="685800" cy="0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B776A48-281B-4B81-9C7E-725488C4442B}"/>
                  </a:ext>
                </a:extLst>
              </p:cNvPr>
              <p:cNvCxnSpPr/>
              <p:nvPr/>
            </p:nvCxnSpPr>
            <p:spPr>
              <a:xfrm>
                <a:off x="2908111" y="3030738"/>
                <a:ext cx="347472" cy="0"/>
              </a:xfrm>
              <a:prstGeom prst="line">
                <a:avLst/>
              </a:prstGeom>
              <a:ln w="31750">
                <a:solidFill>
                  <a:schemeClr val="accent1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8C1F4B-E113-47CF-B0A7-85CBD781359E}"/>
                </a:ext>
              </a:extLst>
            </p:cNvPr>
            <p:cNvGrpSpPr/>
            <p:nvPr/>
          </p:nvGrpSpPr>
          <p:grpSpPr>
            <a:xfrm flipV="1">
              <a:off x="2179777" y="4217645"/>
              <a:ext cx="724416" cy="519681"/>
              <a:chOff x="2289946" y="2338011"/>
              <a:chExt cx="965637" cy="692727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B4AC86-CD67-485F-A460-31AF7D6CA48D}"/>
                  </a:ext>
                </a:extLst>
              </p:cNvPr>
              <p:cNvCxnSpPr/>
              <p:nvPr/>
            </p:nvCxnSpPr>
            <p:spPr>
              <a:xfrm>
                <a:off x="2289946" y="2346324"/>
                <a:ext cx="640080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2750501-21B7-4C73-83DF-137CF628F3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78813" y="2680911"/>
                <a:ext cx="685800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9ADFEB-CCFF-4ED9-B0D8-0B769A9EB783}"/>
                  </a:ext>
                </a:extLst>
              </p:cNvPr>
              <p:cNvCxnSpPr/>
              <p:nvPr/>
            </p:nvCxnSpPr>
            <p:spPr>
              <a:xfrm>
                <a:off x="2908111" y="3030738"/>
                <a:ext cx="34747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87E18F7-ED5C-4D85-90AA-C98FF2DAC2AF}"/>
                </a:ext>
              </a:extLst>
            </p:cNvPr>
            <p:cNvSpPr/>
            <p:nvPr/>
          </p:nvSpPr>
          <p:spPr>
            <a:xfrm>
              <a:off x="824260" y="4278965"/>
              <a:ext cx="1577751" cy="891772"/>
            </a:xfrm>
            <a:prstGeom prst="rect">
              <a:avLst/>
            </a:prstGeom>
            <a:solidFill>
              <a:srgbClr val="FFDCC5"/>
            </a:solidFill>
            <a:ln w="19050">
              <a:solidFill>
                <a:srgbClr val="C00000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Red Population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Candidate actions/strategies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2D8BF1-E515-4B42-9266-BECDF935C655}"/>
                </a:ext>
              </a:extLst>
            </p:cNvPr>
            <p:cNvSpPr/>
            <p:nvPr/>
          </p:nvSpPr>
          <p:spPr>
            <a:xfrm>
              <a:off x="6060477" y="4278965"/>
              <a:ext cx="1783544" cy="891772"/>
            </a:xfrm>
            <a:prstGeom prst="rect">
              <a:avLst/>
            </a:prstGeom>
            <a:solidFill>
              <a:srgbClr val="FFDCC5"/>
            </a:solidFill>
            <a:ln w="19050">
              <a:solidFill>
                <a:srgbClr val="C00000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Selection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endParaRPr lang="en-US" sz="900" b="1" dirty="0">
                <a:solidFill>
                  <a:schemeClr val="tx1"/>
                </a:solidFill>
              </a:endParaRP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High-performing</a:t>
              </a: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candidates retained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C1A5D06-2610-412A-B40D-9CBD8E6D08EC}"/>
                </a:ext>
              </a:extLst>
            </p:cNvPr>
            <p:cNvSpPr/>
            <p:nvPr/>
          </p:nvSpPr>
          <p:spPr>
            <a:xfrm>
              <a:off x="8252161" y="3112802"/>
              <a:ext cx="960370" cy="891772"/>
            </a:xfrm>
            <a:prstGeom prst="rect">
              <a:avLst/>
            </a:prstGeom>
            <a:solidFill>
              <a:srgbClr val="D2DCF2"/>
            </a:solidFill>
            <a:ln w="19050">
              <a:solidFill>
                <a:schemeClr val="accent5">
                  <a:lumMod val="50000"/>
                </a:schemeClr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Variation</a:t>
              </a:r>
            </a:p>
            <a:p>
              <a:pPr marL="129813" indent="-1298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Crossover</a:t>
              </a:r>
            </a:p>
            <a:p>
              <a:pPr marL="129813" indent="-1298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Mutation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8476EC-294A-42F9-816F-8F67E8C6AF68}"/>
                </a:ext>
              </a:extLst>
            </p:cNvPr>
            <p:cNvSpPr/>
            <p:nvPr/>
          </p:nvSpPr>
          <p:spPr>
            <a:xfrm>
              <a:off x="8252161" y="4278965"/>
              <a:ext cx="960370" cy="891772"/>
            </a:xfrm>
            <a:prstGeom prst="rect">
              <a:avLst/>
            </a:prstGeom>
            <a:solidFill>
              <a:srgbClr val="FFDCC5"/>
            </a:solidFill>
            <a:ln w="19050">
              <a:solidFill>
                <a:srgbClr val="C00000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Variation</a:t>
              </a:r>
            </a:p>
            <a:p>
              <a:pPr marL="129813" indent="-1298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Crossover</a:t>
              </a:r>
            </a:p>
            <a:p>
              <a:pPr marL="129813" indent="-129813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Mutation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E37C16-D76D-4415-89CE-48F1BE0F5200}"/>
                </a:ext>
              </a:extLst>
            </p:cNvPr>
            <p:cNvSpPr txBox="1"/>
            <p:nvPr/>
          </p:nvSpPr>
          <p:spPr>
            <a:xfrm>
              <a:off x="4013282" y="2548259"/>
              <a:ext cx="2041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New Blue Generation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9DE965-691F-4569-9CEB-0DE943CEF735}"/>
                </a:ext>
              </a:extLst>
            </p:cNvPr>
            <p:cNvSpPr txBox="1"/>
            <p:nvPr/>
          </p:nvSpPr>
          <p:spPr>
            <a:xfrm>
              <a:off x="4109852" y="5445128"/>
              <a:ext cx="2117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New Red Generation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541D7E4-4F14-4B8F-9F4C-1BF08B95A99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604404" y="5471447"/>
              <a:ext cx="7134178" cy="0"/>
            </a:xfrm>
            <a:prstGeom prst="line">
              <a:avLst/>
            </a:prstGeom>
            <a:ln w="3175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364730-39E0-4F6D-AF54-95C5916375C7}"/>
                </a:ext>
              </a:extLst>
            </p:cNvPr>
            <p:cNvCxnSpPr/>
            <p:nvPr/>
          </p:nvCxnSpPr>
          <p:spPr>
            <a:xfrm rot="16200000" flipV="1">
              <a:off x="1472510" y="5330822"/>
              <a:ext cx="281251" cy="0"/>
            </a:xfrm>
            <a:prstGeom prst="line">
              <a:avLst/>
            </a:prstGeom>
            <a:ln w="317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AF30F9-DC96-4DBB-BE25-F5EBC1DD366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614590" y="2810683"/>
              <a:ext cx="7113598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FD9384-6C3F-4B23-A897-9A42647D22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62220" y="2948111"/>
              <a:ext cx="301831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6DEFF7-EC0C-4344-AA84-4EC73331AD19}"/>
                </a:ext>
              </a:extLst>
            </p:cNvPr>
            <p:cNvSpPr/>
            <p:nvPr/>
          </p:nvSpPr>
          <p:spPr>
            <a:xfrm>
              <a:off x="2917913" y="3544806"/>
              <a:ext cx="2606719" cy="1192518"/>
            </a:xfrm>
            <a:prstGeom prst="rect">
              <a:avLst/>
            </a:prstGeom>
            <a:solidFill>
              <a:srgbClr val="EAEAEA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Evaluation</a:t>
              </a: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endParaRPr lang="en-US" sz="1050" b="1" dirty="0">
                <a:solidFill>
                  <a:schemeClr val="tx1"/>
                </a:solidFill>
              </a:endParaRP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Candidates scored and ranked</a:t>
              </a: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according to fitness function</a:t>
              </a: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200" b="1" dirty="0">
                  <a:solidFill>
                    <a:srgbClr val="7030A0"/>
                  </a:solidFill>
                </a:rPr>
                <a:t>depending on the other population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9B9A272-0840-4B77-A7D9-6028826BA684}"/>
                </a:ext>
              </a:extLst>
            </p:cNvPr>
            <p:cNvSpPr/>
            <p:nvPr/>
          </p:nvSpPr>
          <p:spPr>
            <a:xfrm>
              <a:off x="824260" y="3112802"/>
              <a:ext cx="1577751" cy="891772"/>
            </a:xfrm>
            <a:prstGeom prst="rect">
              <a:avLst/>
            </a:prstGeom>
            <a:solidFill>
              <a:srgbClr val="D2DCF2"/>
            </a:solidFill>
            <a:ln w="19050">
              <a:solidFill>
                <a:schemeClr val="accent5">
                  <a:lumMod val="50000"/>
                </a:schemeClr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Blue Population</a:t>
              </a: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Candidate actions/strategies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BDF0A6-C38C-4493-8EAD-3FD35840E43A}"/>
                </a:ext>
              </a:extLst>
            </p:cNvPr>
            <p:cNvSpPr/>
            <p:nvPr/>
          </p:nvSpPr>
          <p:spPr>
            <a:xfrm>
              <a:off x="6060477" y="3112802"/>
              <a:ext cx="1783544" cy="891772"/>
            </a:xfrm>
            <a:prstGeom prst="rect">
              <a:avLst/>
            </a:prstGeom>
            <a:solidFill>
              <a:srgbClr val="D2DCF2"/>
            </a:solidFill>
            <a:ln w="19050">
              <a:solidFill>
                <a:schemeClr val="accent5">
                  <a:lumMod val="50000"/>
                </a:schemeClr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Selection</a:t>
              </a: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endParaRPr lang="en-US" sz="900" dirty="0">
                <a:solidFill>
                  <a:schemeClr val="tx1"/>
                </a:solidFill>
              </a:endParaRP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High-performing</a:t>
              </a:r>
            </a:p>
            <a:p>
              <a:pPr algn="ctr">
                <a:lnSpc>
                  <a:spcPts val="1125"/>
                </a:lnSpc>
                <a:spcAft>
                  <a:spcPts val="225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candidates retained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5390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208332" cy="45207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 biology, </a:t>
            </a:r>
            <a:r>
              <a:rPr lang="en-US" sz="2800" b="1" dirty="0"/>
              <a:t>coevolution</a:t>
            </a:r>
            <a:r>
              <a:rPr lang="en-US" sz="2800" dirty="0"/>
              <a:t> occurs when two or more species </a:t>
            </a:r>
            <a:r>
              <a:rPr lang="en-US" sz="2800" b="1" dirty="0"/>
              <a:t>reciprocally affect </a:t>
            </a:r>
            <a:r>
              <a:rPr lang="en-US" sz="2800" dirty="0"/>
              <a:t>each other's evolution through the process of natural selection.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 Video games AI 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 Cybersecurity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Competitive Coevolution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1017A-39C4-4B31-881A-4EFCE205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922" y="2756472"/>
            <a:ext cx="1609344" cy="1072896"/>
          </a:xfrm>
          <a:prstGeom prst="rect">
            <a:avLst/>
          </a:prstGeom>
        </p:spPr>
      </p:pic>
      <p:pic>
        <p:nvPicPr>
          <p:cNvPr id="8" name="Picture 7" descr="John Evans on Twitter: &quot;The Owl butterfly - it's wings look like ...">
            <a:extLst>
              <a:ext uri="{FF2B5EF4-FFF2-40B4-BE49-F238E27FC236}">
                <a16:creationId xmlns:a16="http://schemas.microsoft.com/office/drawing/2014/main" id="{C794E77A-06BC-48BF-8E4B-A351E814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922" y="4485649"/>
            <a:ext cx="1609344" cy="120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CFC66-FAA0-4DF1-B5B7-AD1FBC73A648}"/>
              </a:ext>
            </a:extLst>
          </p:cNvPr>
          <p:cNvSpPr/>
          <p:nvPr/>
        </p:nvSpPr>
        <p:spPr>
          <a:xfrm>
            <a:off x="574934" y="3505032"/>
            <a:ext cx="10023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11111"/>
                </a:solidFill>
                <a:latin typeface="Lato"/>
              </a:rPr>
              <a:t>U. O’Reilly, J. Toutouh, M. </a:t>
            </a:r>
            <a:r>
              <a:rPr lang="en-US" sz="1600" dirty="0" err="1">
                <a:solidFill>
                  <a:srgbClr val="111111"/>
                </a:solidFill>
                <a:latin typeface="Lato"/>
              </a:rPr>
              <a:t>Pertierra</a:t>
            </a:r>
            <a:r>
              <a:rPr lang="en-US" sz="1600" dirty="0">
                <a:solidFill>
                  <a:srgbClr val="111111"/>
                </a:solidFill>
                <a:latin typeface="Lato"/>
              </a:rPr>
              <a:t>, D. Prado-Sanchez, D. Garcia, A. </a:t>
            </a:r>
            <a:r>
              <a:rPr lang="en-US" sz="1600" dirty="0" err="1">
                <a:solidFill>
                  <a:srgbClr val="111111"/>
                </a:solidFill>
                <a:latin typeface="Lato"/>
              </a:rPr>
              <a:t>Erb-Luogo</a:t>
            </a:r>
            <a:r>
              <a:rPr lang="en-US" sz="1600" dirty="0">
                <a:solidFill>
                  <a:srgbClr val="111111"/>
                </a:solidFill>
                <a:latin typeface="Lato"/>
              </a:rPr>
              <a:t>, J. Kelly, E </a:t>
            </a:r>
            <a:r>
              <a:rPr lang="en-US" sz="1600" dirty="0" err="1">
                <a:solidFill>
                  <a:srgbClr val="111111"/>
                </a:solidFill>
                <a:latin typeface="Lato"/>
              </a:rPr>
              <a:t>Hemberg</a:t>
            </a:r>
            <a:r>
              <a:rPr lang="en-US" sz="1600" dirty="0">
                <a:solidFill>
                  <a:srgbClr val="111111"/>
                </a:solidFill>
                <a:latin typeface="Lato"/>
              </a:rPr>
              <a:t> (2019). </a:t>
            </a:r>
            <a:r>
              <a:rPr lang="en-US" sz="1600" b="1" dirty="0">
                <a:solidFill>
                  <a:srgbClr val="111111"/>
                </a:solidFill>
                <a:latin typeface="Lato"/>
              </a:rPr>
              <a:t>Adversarial Genetic Programming for Cyber Security: A Rising Application Domain Where GP Matter</a:t>
            </a:r>
            <a:r>
              <a:rPr lang="en-US" sz="1600" dirty="0">
                <a:solidFill>
                  <a:srgbClr val="111111"/>
                </a:solidFill>
                <a:latin typeface="Lato"/>
              </a:rPr>
              <a:t>s. </a:t>
            </a:r>
            <a:r>
              <a:rPr lang="en-US" sz="1600" i="1" dirty="0">
                <a:solidFill>
                  <a:srgbClr val="111111"/>
                </a:solidFill>
                <a:latin typeface="Lato"/>
              </a:rPr>
              <a:t>Genetic Programming and Evolvable Machines</a:t>
            </a:r>
            <a:r>
              <a:rPr lang="en-US" sz="1600" dirty="0">
                <a:solidFill>
                  <a:srgbClr val="111111"/>
                </a:solidFill>
                <a:latin typeface="Lato"/>
              </a:rPr>
              <a:t> (In Press).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2968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Lipizzaner: Gradient-based Coevolution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261" name="Content Placeholder 2">
            <a:extLst>
              <a:ext uri="{FF2B5EF4-FFF2-40B4-BE49-F238E27FC236}">
                <a16:creationId xmlns:a16="http://schemas.microsoft.com/office/drawing/2014/main" id="{F9FB7CCC-4D86-4949-9E2F-B8419A4DE8C6}"/>
              </a:ext>
            </a:extLst>
          </p:cNvPr>
          <p:cNvSpPr txBox="1">
            <a:spLocks/>
          </p:cNvSpPr>
          <p:nvPr/>
        </p:nvSpPr>
        <p:spPr>
          <a:xfrm>
            <a:off x="660995" y="2395914"/>
            <a:ext cx="7432965" cy="32471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 Non-convergence</a:t>
            </a:r>
            <a:endParaRPr lang="en-US" sz="3200" dirty="0"/>
          </a:p>
          <a:p>
            <a:pPr marL="0" indent="0">
              <a:spcBef>
                <a:spcPts val="200"/>
              </a:spcBef>
              <a:buFont typeface="Calibri" panose="020F0502020204030204" pitchFamily="34" charset="0"/>
              <a:buNone/>
            </a:pPr>
            <a:endParaRPr lang="en-US" sz="3200" dirty="0"/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 Mode collapse</a:t>
            </a:r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 Diminished gradient</a:t>
            </a:r>
            <a:endParaRPr lang="en-US" sz="2800" b="1" dirty="0"/>
          </a:p>
        </p:txBody>
      </p:sp>
      <p:pic>
        <p:nvPicPr>
          <p:cNvPr id="3076" name="Picture 4" descr="How 'Diversity' Is Tearing America Apart | The American Conservative">
            <a:extLst>
              <a:ext uri="{FF2B5EF4-FFF2-40B4-BE49-F238E27FC236}">
                <a16:creationId xmlns:a16="http://schemas.microsoft.com/office/drawing/2014/main" id="{F563CD2A-4007-48D7-87C9-D3BC061A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10" y="1357537"/>
            <a:ext cx="59055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E5CE0D-0116-4D1B-AF18-AE6352B6125F}"/>
              </a:ext>
            </a:extLst>
          </p:cNvPr>
          <p:cNvSpPr/>
          <p:nvPr/>
        </p:nvSpPr>
        <p:spPr>
          <a:xfrm>
            <a:off x="6656895" y="4958812"/>
            <a:ext cx="2722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Lipizzaner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2115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23" y="1245616"/>
            <a:ext cx="11208332" cy="45207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A </a:t>
            </a:r>
            <a:r>
              <a:rPr lang="en-US" sz="2800" b="1" dirty="0">
                <a:latin typeface="Century Gothic" panose="020B0502020202020204" pitchFamily="34" charset="0"/>
              </a:rPr>
              <a:t>distributed</a:t>
            </a:r>
            <a:r>
              <a:rPr lang="en-US" sz="2800" dirty="0">
                <a:latin typeface="Century Gothic" panose="020B0502020202020204" pitchFamily="34" charset="0"/>
              </a:rPr>
              <a:t>, </a:t>
            </a:r>
            <a:r>
              <a:rPr lang="en-US" sz="2800" b="1" dirty="0">
                <a:latin typeface="Century Gothic" panose="020B0502020202020204" pitchFamily="34" charset="0"/>
              </a:rPr>
              <a:t>coevolutionary</a:t>
            </a:r>
            <a:r>
              <a:rPr lang="en-US" sz="2800" dirty="0">
                <a:latin typeface="Century Gothic" panose="020B0502020202020204" pitchFamily="34" charset="0"/>
              </a:rPr>
              <a:t> framework to train GANs with </a:t>
            </a:r>
            <a:r>
              <a:rPr lang="en-US" sz="2800" b="1" dirty="0">
                <a:latin typeface="Century Gothic" panose="020B0502020202020204" pitchFamily="34" charset="0"/>
              </a:rPr>
              <a:t>gradient-based </a:t>
            </a:r>
            <a:r>
              <a:rPr lang="en-US" sz="2800" dirty="0">
                <a:latin typeface="Century Gothic" panose="020B0502020202020204" pitchFamily="34" charset="0"/>
              </a:rPr>
              <a:t>optimizers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Lipizzaner: Gradient-based Coevolution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5749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06DD44-F307-4456-8CE7-FEEFD03C6DF1}"/>
              </a:ext>
            </a:extLst>
          </p:cNvPr>
          <p:cNvGrpSpPr/>
          <p:nvPr/>
        </p:nvGrpSpPr>
        <p:grpSpPr>
          <a:xfrm>
            <a:off x="3119632" y="2165961"/>
            <a:ext cx="2849212" cy="2861168"/>
            <a:chOff x="4328160" y="2298136"/>
            <a:chExt cx="2849212" cy="286116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D23BB55-16A0-49AC-AFFF-E0DF08AA79DE}"/>
                </a:ext>
              </a:extLst>
            </p:cNvPr>
            <p:cNvCxnSpPr>
              <a:stCxn id="65" idx="0"/>
              <a:endCxn id="62" idx="4"/>
            </p:cNvCxnSpPr>
            <p:nvPr/>
          </p:nvCxnSpPr>
          <p:spPr>
            <a:xfrm>
              <a:off x="6720172" y="2298136"/>
              <a:ext cx="0" cy="28611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150C9A-EB3D-47C5-A535-EA925118B287}"/>
                </a:ext>
              </a:extLst>
            </p:cNvPr>
            <p:cNvCxnSpPr>
              <a:stCxn id="63" idx="0"/>
              <a:endCxn id="60" idx="4"/>
            </p:cNvCxnSpPr>
            <p:nvPr/>
          </p:nvCxnSpPr>
          <p:spPr>
            <a:xfrm>
              <a:off x="4785360" y="2298136"/>
              <a:ext cx="0" cy="28611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2EEA8EC-8AFB-48A9-BEE5-5198720ECCAC}"/>
                </a:ext>
              </a:extLst>
            </p:cNvPr>
            <p:cNvCxnSpPr>
              <a:stCxn id="63" idx="2"/>
              <a:endCxn id="65" idx="6"/>
            </p:cNvCxnSpPr>
            <p:nvPr/>
          </p:nvCxnSpPr>
          <p:spPr>
            <a:xfrm>
              <a:off x="4328160" y="2755336"/>
              <a:ext cx="2849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E02D71B-7D09-4518-B394-8D06C6EFEA1F}"/>
                </a:ext>
              </a:extLst>
            </p:cNvPr>
            <p:cNvCxnSpPr>
              <a:stCxn id="57" idx="2"/>
              <a:endCxn id="59" idx="6"/>
            </p:cNvCxnSpPr>
            <p:nvPr/>
          </p:nvCxnSpPr>
          <p:spPr>
            <a:xfrm>
              <a:off x="4328160" y="3728720"/>
              <a:ext cx="2849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59F3D0C-AE30-4A16-BA3F-DB4E8E7F6BF2}"/>
                </a:ext>
              </a:extLst>
            </p:cNvPr>
            <p:cNvCxnSpPr>
              <a:stCxn id="60" idx="2"/>
              <a:endCxn id="62" idx="6"/>
            </p:cNvCxnSpPr>
            <p:nvPr/>
          </p:nvCxnSpPr>
          <p:spPr>
            <a:xfrm>
              <a:off x="4328160" y="4702104"/>
              <a:ext cx="2849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620540B-EE62-4389-A9D6-95932971D94E}"/>
                </a:ext>
              </a:extLst>
            </p:cNvPr>
            <p:cNvCxnSpPr>
              <a:stCxn id="64" idx="0"/>
              <a:endCxn id="61" idx="4"/>
            </p:cNvCxnSpPr>
            <p:nvPr/>
          </p:nvCxnSpPr>
          <p:spPr>
            <a:xfrm>
              <a:off x="5752766" y="2298136"/>
              <a:ext cx="0" cy="28611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07CEA0B-0977-4131-8341-DE783E5F87D8}"/>
                </a:ext>
              </a:extLst>
            </p:cNvPr>
            <p:cNvSpPr/>
            <p:nvPr/>
          </p:nvSpPr>
          <p:spPr>
            <a:xfrm>
              <a:off x="4328160" y="327152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F324D7E-78B7-46B7-B348-3CD93F0D61E4}"/>
                </a:ext>
              </a:extLst>
            </p:cNvPr>
            <p:cNvSpPr/>
            <p:nvPr/>
          </p:nvSpPr>
          <p:spPr>
            <a:xfrm>
              <a:off x="5295566" y="327152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D8B6E55-297B-4318-80B2-8B7FA4FDCCE8}"/>
                </a:ext>
              </a:extLst>
            </p:cNvPr>
            <p:cNvSpPr/>
            <p:nvPr/>
          </p:nvSpPr>
          <p:spPr>
            <a:xfrm>
              <a:off x="6262972" y="327152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8616051-5D15-44D7-81BC-221425AE9261}"/>
                </a:ext>
              </a:extLst>
            </p:cNvPr>
            <p:cNvSpPr/>
            <p:nvPr/>
          </p:nvSpPr>
          <p:spPr>
            <a:xfrm>
              <a:off x="4328160" y="424490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3E22066-199F-4784-839F-743F63457F34}"/>
                </a:ext>
              </a:extLst>
            </p:cNvPr>
            <p:cNvSpPr/>
            <p:nvPr/>
          </p:nvSpPr>
          <p:spPr>
            <a:xfrm>
              <a:off x="5295566" y="424490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36FEE9-F0B4-46CA-8627-30D85A665962}"/>
                </a:ext>
              </a:extLst>
            </p:cNvPr>
            <p:cNvSpPr/>
            <p:nvPr/>
          </p:nvSpPr>
          <p:spPr>
            <a:xfrm>
              <a:off x="6262972" y="424490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0694342-58DC-4C36-B22A-9A0B87F2A009}"/>
                </a:ext>
              </a:extLst>
            </p:cNvPr>
            <p:cNvSpPr/>
            <p:nvPr/>
          </p:nvSpPr>
          <p:spPr>
            <a:xfrm>
              <a:off x="4328160" y="2298136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A59CC34-5835-41DE-AF11-135338EA9C05}"/>
                </a:ext>
              </a:extLst>
            </p:cNvPr>
            <p:cNvSpPr/>
            <p:nvPr/>
          </p:nvSpPr>
          <p:spPr>
            <a:xfrm>
              <a:off x="5295566" y="2298136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FD59387-5694-4470-B3AC-F60E0F35C759}"/>
                </a:ext>
              </a:extLst>
            </p:cNvPr>
            <p:cNvSpPr/>
            <p:nvPr/>
          </p:nvSpPr>
          <p:spPr>
            <a:xfrm>
              <a:off x="6262972" y="2298136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383838B5-A651-49AD-8641-972D8F180979}"/>
              </a:ext>
            </a:extLst>
          </p:cNvPr>
          <p:cNvSpPr/>
          <p:nvPr/>
        </p:nvSpPr>
        <p:spPr>
          <a:xfrm>
            <a:off x="4200909" y="2406756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DAFB70A-7A3B-4DC0-A585-E3DE5916524D}"/>
              </a:ext>
            </a:extLst>
          </p:cNvPr>
          <p:cNvSpPr/>
          <p:nvPr/>
        </p:nvSpPr>
        <p:spPr>
          <a:xfrm>
            <a:off x="4637117" y="2406756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AC302AC-228E-43E7-85D5-CFA02C846ECF}"/>
              </a:ext>
            </a:extLst>
          </p:cNvPr>
          <p:cNvCxnSpPr>
            <a:stCxn id="66" idx="6"/>
            <a:endCxn id="67" idx="2"/>
          </p:cNvCxnSpPr>
          <p:nvPr/>
        </p:nvCxnSpPr>
        <p:spPr>
          <a:xfrm>
            <a:off x="4383789" y="2498196"/>
            <a:ext cx="253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C90C688C-5093-40EC-96E1-7142B572F5BC}"/>
              </a:ext>
            </a:extLst>
          </p:cNvPr>
          <p:cNvSpPr/>
          <p:nvPr/>
        </p:nvSpPr>
        <p:spPr>
          <a:xfrm>
            <a:off x="3261062" y="2406756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DEDE918-8279-4404-9F01-B2C1030BA3E9}"/>
              </a:ext>
            </a:extLst>
          </p:cNvPr>
          <p:cNvSpPr/>
          <p:nvPr/>
        </p:nvSpPr>
        <p:spPr>
          <a:xfrm>
            <a:off x="3697270" y="2406756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68C35A-0A24-4FF4-8BFA-0C17973B50FD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3443942" y="2498196"/>
            <a:ext cx="253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571D4CCA-B5D0-493C-B82A-6F778B5961C1}"/>
              </a:ext>
            </a:extLst>
          </p:cNvPr>
          <p:cNvSpPr/>
          <p:nvPr/>
        </p:nvSpPr>
        <p:spPr>
          <a:xfrm>
            <a:off x="5190529" y="2406756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89E9DDB-CDCD-4353-ABB6-05AE6A24CA7A}"/>
              </a:ext>
            </a:extLst>
          </p:cNvPr>
          <p:cNvSpPr/>
          <p:nvPr/>
        </p:nvSpPr>
        <p:spPr>
          <a:xfrm>
            <a:off x="5626737" y="2406756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814D757-3E8E-4699-B65B-33B2053595D9}"/>
              </a:ext>
            </a:extLst>
          </p:cNvPr>
          <p:cNvCxnSpPr>
            <a:stCxn id="72" idx="6"/>
            <a:endCxn id="73" idx="2"/>
          </p:cNvCxnSpPr>
          <p:nvPr/>
        </p:nvCxnSpPr>
        <p:spPr>
          <a:xfrm>
            <a:off x="5373409" y="2498196"/>
            <a:ext cx="253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238E86C2-9C63-48CF-9826-5D591C39523F}"/>
              </a:ext>
            </a:extLst>
          </p:cNvPr>
          <p:cNvSpPr/>
          <p:nvPr/>
        </p:nvSpPr>
        <p:spPr>
          <a:xfrm>
            <a:off x="3261062" y="3392276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AE8BBA9-1B44-47A3-89DF-252642324ECF}"/>
              </a:ext>
            </a:extLst>
          </p:cNvPr>
          <p:cNvSpPr/>
          <p:nvPr/>
        </p:nvSpPr>
        <p:spPr>
          <a:xfrm>
            <a:off x="3697270" y="3392276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EC6BFEB-341A-40E5-9CDD-B96F703FA264}"/>
              </a:ext>
            </a:extLst>
          </p:cNvPr>
          <p:cNvCxnSpPr>
            <a:stCxn id="75" idx="6"/>
            <a:endCxn id="76" idx="2"/>
          </p:cNvCxnSpPr>
          <p:nvPr/>
        </p:nvCxnSpPr>
        <p:spPr>
          <a:xfrm>
            <a:off x="3443942" y="3483716"/>
            <a:ext cx="253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470F5B0-27AC-4057-BCCD-08DC23610F89}"/>
              </a:ext>
            </a:extLst>
          </p:cNvPr>
          <p:cNvSpPr/>
          <p:nvPr/>
        </p:nvSpPr>
        <p:spPr>
          <a:xfrm>
            <a:off x="5190529" y="3392276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43FD6-D91A-4776-B33D-46EF5D3FCCA0}"/>
              </a:ext>
            </a:extLst>
          </p:cNvPr>
          <p:cNvSpPr/>
          <p:nvPr/>
        </p:nvSpPr>
        <p:spPr>
          <a:xfrm>
            <a:off x="5626737" y="3392276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175F39-5FAE-4ADA-8BC5-587D4F5E48D6}"/>
              </a:ext>
            </a:extLst>
          </p:cNvPr>
          <p:cNvCxnSpPr>
            <a:stCxn id="78" idx="6"/>
            <a:endCxn id="79" idx="2"/>
          </p:cNvCxnSpPr>
          <p:nvPr/>
        </p:nvCxnSpPr>
        <p:spPr>
          <a:xfrm>
            <a:off x="5373409" y="3483716"/>
            <a:ext cx="253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8EAD4A1B-2C1D-4FE3-AA54-3DA89BBD239E}"/>
              </a:ext>
            </a:extLst>
          </p:cNvPr>
          <p:cNvSpPr/>
          <p:nvPr/>
        </p:nvSpPr>
        <p:spPr>
          <a:xfrm>
            <a:off x="4200909" y="4355500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962083E-697D-4A0F-9DAE-DF27EE054E7B}"/>
              </a:ext>
            </a:extLst>
          </p:cNvPr>
          <p:cNvSpPr/>
          <p:nvPr/>
        </p:nvSpPr>
        <p:spPr>
          <a:xfrm>
            <a:off x="4637117" y="4355500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DC62523-DAA6-47FC-8120-25A6B5A078BB}"/>
              </a:ext>
            </a:extLst>
          </p:cNvPr>
          <p:cNvCxnSpPr>
            <a:stCxn id="81" idx="6"/>
            <a:endCxn id="82" idx="2"/>
          </p:cNvCxnSpPr>
          <p:nvPr/>
        </p:nvCxnSpPr>
        <p:spPr>
          <a:xfrm>
            <a:off x="4383789" y="4446940"/>
            <a:ext cx="253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337B1E07-C28A-4CBF-8BA9-B0C5E2AA2EEB}"/>
              </a:ext>
            </a:extLst>
          </p:cNvPr>
          <p:cNvSpPr/>
          <p:nvPr/>
        </p:nvSpPr>
        <p:spPr>
          <a:xfrm>
            <a:off x="3261062" y="4355500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DB804B-6059-4D1E-AFB4-26F2E909F901}"/>
              </a:ext>
            </a:extLst>
          </p:cNvPr>
          <p:cNvSpPr/>
          <p:nvPr/>
        </p:nvSpPr>
        <p:spPr>
          <a:xfrm>
            <a:off x="3697270" y="4355500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1B7C8B-09DB-4483-868C-D9B09C0ED829}"/>
              </a:ext>
            </a:extLst>
          </p:cNvPr>
          <p:cNvCxnSpPr>
            <a:stCxn id="84" idx="6"/>
            <a:endCxn id="85" idx="2"/>
          </p:cNvCxnSpPr>
          <p:nvPr/>
        </p:nvCxnSpPr>
        <p:spPr>
          <a:xfrm>
            <a:off x="3443942" y="4446940"/>
            <a:ext cx="253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1217299C-1FB7-4385-AA0C-4D507AEF3CA7}"/>
              </a:ext>
            </a:extLst>
          </p:cNvPr>
          <p:cNvSpPr/>
          <p:nvPr/>
        </p:nvSpPr>
        <p:spPr>
          <a:xfrm>
            <a:off x="5190529" y="4355500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A992255-8DC0-4A67-979D-6B9C2315BC99}"/>
              </a:ext>
            </a:extLst>
          </p:cNvPr>
          <p:cNvSpPr/>
          <p:nvPr/>
        </p:nvSpPr>
        <p:spPr>
          <a:xfrm>
            <a:off x="5626737" y="4355500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30ABE2-994B-47EB-8634-62198EDB8787}"/>
              </a:ext>
            </a:extLst>
          </p:cNvPr>
          <p:cNvCxnSpPr>
            <a:stCxn id="87" idx="6"/>
            <a:endCxn id="88" idx="2"/>
          </p:cNvCxnSpPr>
          <p:nvPr/>
        </p:nvCxnSpPr>
        <p:spPr>
          <a:xfrm>
            <a:off x="5373409" y="4446940"/>
            <a:ext cx="253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707CB53E-3FE8-41A0-9803-045210E2DA3A}"/>
              </a:ext>
            </a:extLst>
          </p:cNvPr>
          <p:cNvSpPr/>
          <p:nvPr/>
        </p:nvSpPr>
        <p:spPr>
          <a:xfrm>
            <a:off x="226912" y="2940209"/>
            <a:ext cx="731520" cy="7315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G</a:t>
            </a:r>
            <a:r>
              <a:rPr lang="en-US" i="1" baseline="-25000" dirty="0">
                <a:latin typeface="Century Gothic" panose="020B0502020202020204" pitchFamily="34" charset="0"/>
              </a:rPr>
              <a:t>i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FE46CA7-1253-49B1-A1D0-BAFD52C7DBA7}"/>
              </a:ext>
            </a:extLst>
          </p:cNvPr>
          <p:cNvSpPr/>
          <p:nvPr/>
        </p:nvSpPr>
        <p:spPr>
          <a:xfrm>
            <a:off x="1484751" y="2934140"/>
            <a:ext cx="731520" cy="73152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D</a:t>
            </a:r>
            <a:r>
              <a:rPr lang="en-US" i="1" baseline="-25000" dirty="0">
                <a:latin typeface="Century Gothic" panose="020B0502020202020204" pitchFamily="34" charset="0"/>
              </a:rPr>
              <a:t>i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2681FCF-1315-4A17-B12A-4C5F1FAE17A9}"/>
              </a:ext>
            </a:extLst>
          </p:cNvPr>
          <p:cNvCxnSpPr>
            <a:stCxn id="90" idx="6"/>
            <a:endCxn id="91" idx="2"/>
          </p:cNvCxnSpPr>
          <p:nvPr/>
        </p:nvCxnSpPr>
        <p:spPr>
          <a:xfrm flipV="1">
            <a:off x="958432" y="3299900"/>
            <a:ext cx="526319" cy="6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7D2D7F6-0A92-40FB-B7AA-3B743F6BB773}"/>
              </a:ext>
            </a:extLst>
          </p:cNvPr>
          <p:cNvSpPr/>
          <p:nvPr/>
        </p:nvSpPr>
        <p:spPr>
          <a:xfrm>
            <a:off x="975881" y="3778371"/>
            <a:ext cx="611185" cy="45113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entury Gothic" panose="020B0502020202020204" pitchFamily="34" charset="0"/>
              </a:rPr>
              <a:t>w</a:t>
            </a:r>
            <a:r>
              <a:rPr lang="en-US" i="1" baseline="30000" dirty="0" err="1">
                <a:latin typeface="Century Gothic" panose="020B0502020202020204" pitchFamily="34" charset="0"/>
              </a:rPr>
              <a:t>i</a:t>
            </a:r>
            <a:endParaRPr lang="en-US" i="1" baseline="30000" dirty="0">
              <a:latin typeface="Century Gothic" panose="020B0502020202020204" pitchFamily="34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BD022D-94AE-48D5-9D50-659423EAFB6A}"/>
              </a:ext>
            </a:extLst>
          </p:cNvPr>
          <p:cNvGrpSpPr/>
          <p:nvPr/>
        </p:nvGrpSpPr>
        <p:grpSpPr>
          <a:xfrm>
            <a:off x="3498504" y="5284763"/>
            <a:ext cx="914400" cy="914400"/>
            <a:chOff x="1943469" y="4509241"/>
            <a:chExt cx="1063888" cy="9144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04614A5-491C-4BDB-BC57-7946C6B8F1EF}"/>
                </a:ext>
              </a:extLst>
            </p:cNvPr>
            <p:cNvCxnSpPr>
              <a:stCxn id="109" idx="0"/>
              <a:endCxn id="106" idx="4"/>
            </p:cNvCxnSpPr>
            <p:nvPr/>
          </p:nvCxnSpPr>
          <p:spPr>
            <a:xfrm>
              <a:off x="2836640" y="4509241"/>
              <a:ext cx="0" cy="914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5202D32-9092-4008-846C-AF98645E6B4B}"/>
                </a:ext>
              </a:extLst>
            </p:cNvPr>
            <p:cNvCxnSpPr>
              <a:stCxn id="107" idx="0"/>
              <a:endCxn id="104" idx="4"/>
            </p:cNvCxnSpPr>
            <p:nvPr/>
          </p:nvCxnSpPr>
          <p:spPr>
            <a:xfrm>
              <a:off x="2114186" y="4509241"/>
              <a:ext cx="0" cy="914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77AB7D-8084-4D03-B95C-EA4645D3020D}"/>
                </a:ext>
              </a:extLst>
            </p:cNvPr>
            <p:cNvCxnSpPr>
              <a:stCxn id="107" idx="2"/>
              <a:endCxn id="109" idx="6"/>
            </p:cNvCxnSpPr>
            <p:nvPr/>
          </p:nvCxnSpPr>
          <p:spPr>
            <a:xfrm>
              <a:off x="1943469" y="4655357"/>
              <a:ext cx="10638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A3FA5A2-0E51-4636-8B5B-40E7037DA7B8}"/>
                </a:ext>
              </a:extLst>
            </p:cNvPr>
            <p:cNvCxnSpPr>
              <a:stCxn id="101" idx="2"/>
              <a:endCxn id="103" idx="6"/>
            </p:cNvCxnSpPr>
            <p:nvPr/>
          </p:nvCxnSpPr>
          <p:spPr>
            <a:xfrm>
              <a:off x="1943469" y="4966441"/>
              <a:ext cx="10638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55AF470-DDA2-4F34-B97E-676AB1C07841}"/>
                </a:ext>
              </a:extLst>
            </p:cNvPr>
            <p:cNvCxnSpPr>
              <a:stCxn id="104" idx="2"/>
              <a:endCxn id="106" idx="6"/>
            </p:cNvCxnSpPr>
            <p:nvPr/>
          </p:nvCxnSpPr>
          <p:spPr>
            <a:xfrm>
              <a:off x="1943469" y="5277525"/>
              <a:ext cx="10638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BFC15D5-1018-4800-8B75-EB2F6F0D5CBB}"/>
                </a:ext>
              </a:extLst>
            </p:cNvPr>
            <p:cNvCxnSpPr>
              <a:stCxn id="108" idx="0"/>
              <a:endCxn id="105" idx="4"/>
            </p:cNvCxnSpPr>
            <p:nvPr/>
          </p:nvCxnSpPr>
          <p:spPr>
            <a:xfrm>
              <a:off x="2475413" y="4509241"/>
              <a:ext cx="0" cy="914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66BC16E-1653-40EB-B5E5-2E2DCE4A478F}"/>
                </a:ext>
              </a:extLst>
            </p:cNvPr>
            <p:cNvSpPr/>
            <p:nvPr/>
          </p:nvSpPr>
          <p:spPr>
            <a:xfrm>
              <a:off x="1943469" y="4820325"/>
              <a:ext cx="341434" cy="292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63F6CD2-CAB0-4454-AD63-6088538C0A63}"/>
                </a:ext>
              </a:extLst>
            </p:cNvPr>
            <p:cNvSpPr/>
            <p:nvPr/>
          </p:nvSpPr>
          <p:spPr>
            <a:xfrm>
              <a:off x="2304696" y="4820325"/>
              <a:ext cx="341434" cy="292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D10793C-DA83-435E-94C6-AFC80C9BAF59}"/>
                </a:ext>
              </a:extLst>
            </p:cNvPr>
            <p:cNvSpPr/>
            <p:nvPr/>
          </p:nvSpPr>
          <p:spPr>
            <a:xfrm>
              <a:off x="2665923" y="4820325"/>
              <a:ext cx="341434" cy="292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94716E4-0D0B-4972-BFE5-BE9083041D9A}"/>
                </a:ext>
              </a:extLst>
            </p:cNvPr>
            <p:cNvSpPr/>
            <p:nvPr/>
          </p:nvSpPr>
          <p:spPr>
            <a:xfrm>
              <a:off x="1943469" y="5131408"/>
              <a:ext cx="341434" cy="292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14E9ADF-47D6-473E-822A-2C6ACD7DF2D2}"/>
                </a:ext>
              </a:extLst>
            </p:cNvPr>
            <p:cNvSpPr/>
            <p:nvPr/>
          </p:nvSpPr>
          <p:spPr>
            <a:xfrm>
              <a:off x="2304696" y="5131408"/>
              <a:ext cx="341434" cy="292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1EEC68-731F-448A-830B-CDE160A6FBEE}"/>
                </a:ext>
              </a:extLst>
            </p:cNvPr>
            <p:cNvSpPr/>
            <p:nvPr/>
          </p:nvSpPr>
          <p:spPr>
            <a:xfrm>
              <a:off x="2665923" y="5131408"/>
              <a:ext cx="341434" cy="292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D4011C9-A751-4060-B2F0-3A66D3CA8D95}"/>
                </a:ext>
              </a:extLst>
            </p:cNvPr>
            <p:cNvSpPr/>
            <p:nvPr/>
          </p:nvSpPr>
          <p:spPr>
            <a:xfrm>
              <a:off x="1943469" y="4509241"/>
              <a:ext cx="341434" cy="2922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68729E5-478D-45FA-B0D5-7DF06EFF88E0}"/>
                </a:ext>
              </a:extLst>
            </p:cNvPr>
            <p:cNvSpPr/>
            <p:nvPr/>
          </p:nvSpPr>
          <p:spPr>
            <a:xfrm>
              <a:off x="2304696" y="4509241"/>
              <a:ext cx="341434" cy="292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42802E4-B1EA-442E-920C-EE67A75E023D}"/>
                </a:ext>
              </a:extLst>
            </p:cNvPr>
            <p:cNvSpPr/>
            <p:nvPr/>
          </p:nvSpPr>
          <p:spPr>
            <a:xfrm>
              <a:off x="2665923" y="4509241"/>
              <a:ext cx="341434" cy="292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B8FF7E1-A1C1-40DC-9D73-2A1CF3E04D81}"/>
              </a:ext>
            </a:extLst>
          </p:cNvPr>
          <p:cNvGrpSpPr/>
          <p:nvPr/>
        </p:nvGrpSpPr>
        <p:grpSpPr>
          <a:xfrm>
            <a:off x="4759368" y="5284763"/>
            <a:ext cx="872694" cy="914400"/>
            <a:chOff x="3204333" y="4509241"/>
            <a:chExt cx="872694" cy="91440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1DE2902-F75C-4309-8117-28128A7A5245}"/>
                </a:ext>
              </a:extLst>
            </p:cNvPr>
            <p:cNvCxnSpPr>
              <a:stCxn id="125" idx="0"/>
              <a:endCxn id="122" idx="4"/>
            </p:cNvCxnSpPr>
            <p:nvPr/>
          </p:nvCxnSpPr>
          <p:spPr>
            <a:xfrm>
              <a:off x="3936990" y="4509241"/>
              <a:ext cx="0" cy="914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24FF0A1-4033-4733-8ADF-0336C08EECBE}"/>
                </a:ext>
              </a:extLst>
            </p:cNvPr>
            <p:cNvCxnSpPr>
              <a:stCxn id="123" idx="0"/>
              <a:endCxn id="120" idx="4"/>
            </p:cNvCxnSpPr>
            <p:nvPr/>
          </p:nvCxnSpPr>
          <p:spPr>
            <a:xfrm>
              <a:off x="3344370" y="4509241"/>
              <a:ext cx="0" cy="914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AE2A1DB-21FA-4260-8B93-38ED4A65CA06}"/>
                </a:ext>
              </a:extLst>
            </p:cNvPr>
            <p:cNvCxnSpPr>
              <a:stCxn id="123" idx="2"/>
              <a:endCxn id="125" idx="6"/>
            </p:cNvCxnSpPr>
            <p:nvPr/>
          </p:nvCxnSpPr>
          <p:spPr>
            <a:xfrm>
              <a:off x="3204333" y="4655357"/>
              <a:ext cx="87269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761E8A7-9621-4ACF-A3C8-0DEBBAD146DA}"/>
                </a:ext>
              </a:extLst>
            </p:cNvPr>
            <p:cNvCxnSpPr>
              <a:stCxn id="117" idx="2"/>
              <a:endCxn id="119" idx="6"/>
            </p:cNvCxnSpPr>
            <p:nvPr/>
          </p:nvCxnSpPr>
          <p:spPr>
            <a:xfrm>
              <a:off x="3204333" y="4966441"/>
              <a:ext cx="87269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206213-7B44-4326-AE34-410365038F99}"/>
                </a:ext>
              </a:extLst>
            </p:cNvPr>
            <p:cNvCxnSpPr>
              <a:stCxn id="120" idx="2"/>
              <a:endCxn id="122" idx="6"/>
            </p:cNvCxnSpPr>
            <p:nvPr/>
          </p:nvCxnSpPr>
          <p:spPr>
            <a:xfrm>
              <a:off x="3204333" y="5277525"/>
              <a:ext cx="87269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3EFCF7-AC2C-413C-BAF2-DE04AAAEF379}"/>
                </a:ext>
              </a:extLst>
            </p:cNvPr>
            <p:cNvCxnSpPr>
              <a:stCxn id="124" idx="0"/>
              <a:endCxn id="121" idx="4"/>
            </p:cNvCxnSpPr>
            <p:nvPr/>
          </p:nvCxnSpPr>
          <p:spPr>
            <a:xfrm>
              <a:off x="3640680" y="4509241"/>
              <a:ext cx="0" cy="914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2B97C45-9695-47A9-A150-AE71101139D0}"/>
                </a:ext>
              </a:extLst>
            </p:cNvPr>
            <p:cNvSpPr/>
            <p:nvPr/>
          </p:nvSpPr>
          <p:spPr>
            <a:xfrm>
              <a:off x="3204333" y="4820325"/>
              <a:ext cx="280074" cy="292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B9D4135-BE8F-42B6-81D4-A4D5D63D804C}"/>
                </a:ext>
              </a:extLst>
            </p:cNvPr>
            <p:cNvSpPr/>
            <p:nvPr/>
          </p:nvSpPr>
          <p:spPr>
            <a:xfrm>
              <a:off x="3500643" y="4820325"/>
              <a:ext cx="280074" cy="2922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8698BB6-AD69-4339-91F7-C9F23947C78A}"/>
                </a:ext>
              </a:extLst>
            </p:cNvPr>
            <p:cNvSpPr/>
            <p:nvPr/>
          </p:nvSpPr>
          <p:spPr>
            <a:xfrm>
              <a:off x="3796953" y="4820325"/>
              <a:ext cx="280074" cy="292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FBF0E83-E001-4080-8BDB-191D184AC23F}"/>
                </a:ext>
              </a:extLst>
            </p:cNvPr>
            <p:cNvSpPr/>
            <p:nvPr/>
          </p:nvSpPr>
          <p:spPr>
            <a:xfrm>
              <a:off x="3204333" y="5131408"/>
              <a:ext cx="280074" cy="292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83A9DDB-B0E9-4088-BBD6-4AB838446883}"/>
                </a:ext>
              </a:extLst>
            </p:cNvPr>
            <p:cNvSpPr/>
            <p:nvPr/>
          </p:nvSpPr>
          <p:spPr>
            <a:xfrm>
              <a:off x="3500643" y="5131408"/>
              <a:ext cx="280074" cy="292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3F2339B-9131-446C-A74B-22132CD3376A}"/>
                </a:ext>
              </a:extLst>
            </p:cNvPr>
            <p:cNvSpPr/>
            <p:nvPr/>
          </p:nvSpPr>
          <p:spPr>
            <a:xfrm>
              <a:off x="3796953" y="5131408"/>
              <a:ext cx="280074" cy="292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31479F9-6F6B-449A-8FBE-4287BA427723}"/>
                </a:ext>
              </a:extLst>
            </p:cNvPr>
            <p:cNvSpPr/>
            <p:nvPr/>
          </p:nvSpPr>
          <p:spPr>
            <a:xfrm>
              <a:off x="3204333" y="4509241"/>
              <a:ext cx="280074" cy="292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9C3900E-333D-4F97-9A9C-E6C0B35EE187}"/>
                </a:ext>
              </a:extLst>
            </p:cNvPr>
            <p:cNvSpPr/>
            <p:nvPr/>
          </p:nvSpPr>
          <p:spPr>
            <a:xfrm>
              <a:off x="3500643" y="4509241"/>
              <a:ext cx="280074" cy="2922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A1DE3CA-E224-4547-BCC8-A3D446982892}"/>
                </a:ext>
              </a:extLst>
            </p:cNvPr>
            <p:cNvSpPr/>
            <p:nvPr/>
          </p:nvSpPr>
          <p:spPr>
            <a:xfrm>
              <a:off x="3796953" y="4509241"/>
              <a:ext cx="280074" cy="292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575C0767-013E-4F18-A1DA-EDA02C8B6EAA}"/>
              </a:ext>
            </a:extLst>
          </p:cNvPr>
          <p:cNvSpPr/>
          <p:nvPr/>
        </p:nvSpPr>
        <p:spPr>
          <a:xfrm>
            <a:off x="141942" y="2426141"/>
            <a:ext cx="2194560" cy="21945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17A84DB-765C-4D68-AD94-9C664F86B0C6}"/>
              </a:ext>
            </a:extLst>
          </p:cNvPr>
          <p:cNvSpPr/>
          <p:nvPr/>
        </p:nvSpPr>
        <p:spPr>
          <a:xfrm>
            <a:off x="474317" y="4579738"/>
            <a:ext cx="2547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Mixture weight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E4DF7DE-1F20-4597-A409-702633A4389E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975881" y="4229502"/>
            <a:ext cx="305593" cy="51191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6B2664-AFB4-44D2-81FD-562F61CF4530}"/>
              </a:ext>
            </a:extLst>
          </p:cNvPr>
          <p:cNvCxnSpPr>
            <a:cxnSpLocks/>
          </p:cNvCxnSpPr>
          <p:nvPr/>
        </p:nvCxnSpPr>
        <p:spPr>
          <a:xfrm flipV="1">
            <a:off x="2033998" y="4039308"/>
            <a:ext cx="1151137" cy="5813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4A73F5C-29F7-4E57-83F5-5696A88555FE}"/>
              </a:ext>
            </a:extLst>
          </p:cNvPr>
          <p:cNvCxnSpPr>
            <a:cxnSpLocks/>
          </p:cNvCxnSpPr>
          <p:nvPr/>
        </p:nvCxnSpPr>
        <p:spPr>
          <a:xfrm>
            <a:off x="2105071" y="2571926"/>
            <a:ext cx="1072148" cy="5084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A5E56416-F2FC-40C7-BAAA-23029CDBEF6E}"/>
              </a:ext>
            </a:extLst>
          </p:cNvPr>
          <p:cNvSpPr/>
          <p:nvPr/>
        </p:nvSpPr>
        <p:spPr>
          <a:xfrm>
            <a:off x="4405189" y="2712750"/>
            <a:ext cx="291629" cy="16067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baseline="30000" dirty="0">
              <a:latin typeface="Century Gothic" panose="020B0502020202020204" pitchFamily="34" charset="0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515EC12A-E545-4772-BAB9-10F11DFA5A31}"/>
              </a:ext>
            </a:extLst>
          </p:cNvPr>
          <p:cNvSpPr/>
          <p:nvPr/>
        </p:nvSpPr>
        <p:spPr>
          <a:xfrm>
            <a:off x="3425166" y="3699641"/>
            <a:ext cx="291629" cy="16067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baseline="30000" dirty="0">
              <a:latin typeface="Century Gothic" panose="020B0502020202020204" pitchFamily="34" charset="0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C9D1D520-BDF1-435C-B96E-6D529EB123FB}"/>
              </a:ext>
            </a:extLst>
          </p:cNvPr>
          <p:cNvSpPr/>
          <p:nvPr/>
        </p:nvSpPr>
        <p:spPr>
          <a:xfrm>
            <a:off x="5359063" y="3698376"/>
            <a:ext cx="291629" cy="16067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baseline="30000" dirty="0">
              <a:latin typeface="Century Gothic" panose="020B0502020202020204" pitchFamily="34" charset="0"/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993BAE6-508F-41EF-9E1B-29FA73BA5F49}"/>
              </a:ext>
            </a:extLst>
          </p:cNvPr>
          <p:cNvSpPr/>
          <p:nvPr/>
        </p:nvSpPr>
        <p:spPr>
          <a:xfrm>
            <a:off x="4398423" y="4651870"/>
            <a:ext cx="291629" cy="14476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baseline="30000" dirty="0">
              <a:latin typeface="Century Gothic" panose="020B0502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96CF43-6ADD-4450-81D0-EC2AF17650A0}"/>
              </a:ext>
            </a:extLst>
          </p:cNvPr>
          <p:cNvSpPr/>
          <p:nvPr/>
        </p:nvSpPr>
        <p:spPr>
          <a:xfrm>
            <a:off x="837270" y="5151990"/>
            <a:ext cx="2701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latin typeface="Century Gothic" panose="020B0502020202020204" pitchFamily="34" charset="0"/>
              </a:rPr>
              <a:t>Neighborhood examples</a:t>
            </a:r>
            <a:r>
              <a:rPr lang="en-US" sz="2400" u="sng" dirty="0">
                <a:latin typeface="Century Gothic" panose="020B0502020202020204" pitchFamily="34" charset="0"/>
              </a:rPr>
              <a:t> 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C5A3081-A979-4335-B614-6F8C3B885202}"/>
              </a:ext>
            </a:extLst>
          </p:cNvPr>
          <p:cNvGrpSpPr/>
          <p:nvPr/>
        </p:nvGrpSpPr>
        <p:grpSpPr>
          <a:xfrm>
            <a:off x="7545852" y="2137506"/>
            <a:ext cx="1005840" cy="1005840"/>
            <a:chOff x="7102671" y="2533199"/>
            <a:chExt cx="1005840" cy="10058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5C6B71C-00DA-45B5-AD9F-3CCEBC15C1F3}"/>
                </a:ext>
              </a:extLst>
            </p:cNvPr>
            <p:cNvSpPr/>
            <p:nvPr/>
          </p:nvSpPr>
          <p:spPr>
            <a:xfrm>
              <a:off x="7540984" y="2643462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F44BEBA-FFB8-4734-BE1E-BDE8C6C880FD}"/>
                </a:ext>
              </a:extLst>
            </p:cNvPr>
            <p:cNvSpPr/>
            <p:nvPr/>
          </p:nvSpPr>
          <p:spPr>
            <a:xfrm>
              <a:off x="7275610" y="2791229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A5625C8-A9BF-4C8E-A1AD-5C102AA1B65E}"/>
                </a:ext>
              </a:extLst>
            </p:cNvPr>
            <p:cNvSpPr/>
            <p:nvPr/>
          </p:nvSpPr>
          <p:spPr>
            <a:xfrm>
              <a:off x="7288310" y="3159529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5D7F9D-51D2-4E30-8B98-04868172AB2A}"/>
                </a:ext>
              </a:extLst>
            </p:cNvPr>
            <p:cNvSpPr/>
            <p:nvPr/>
          </p:nvSpPr>
          <p:spPr>
            <a:xfrm>
              <a:off x="7745509" y="2982400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9AEC7E-09C2-4009-85B0-BCBFFB603705}"/>
                </a:ext>
              </a:extLst>
            </p:cNvPr>
            <p:cNvSpPr/>
            <p:nvPr/>
          </p:nvSpPr>
          <p:spPr>
            <a:xfrm>
              <a:off x="7560838" y="3230798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46965C6-2A54-4C02-BF09-A28FA018D3C2}"/>
                </a:ext>
              </a:extLst>
            </p:cNvPr>
            <p:cNvSpPr/>
            <p:nvPr/>
          </p:nvSpPr>
          <p:spPr>
            <a:xfrm>
              <a:off x="7102671" y="2533199"/>
              <a:ext cx="1005840" cy="100584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8371CA-2492-4F28-9090-14CA1A7456BC}"/>
              </a:ext>
            </a:extLst>
          </p:cNvPr>
          <p:cNvGrpSpPr/>
          <p:nvPr/>
        </p:nvGrpSpPr>
        <p:grpSpPr>
          <a:xfrm>
            <a:off x="9182599" y="2126381"/>
            <a:ext cx="1005840" cy="1005840"/>
            <a:chOff x="8475049" y="2548302"/>
            <a:chExt cx="1005840" cy="10058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C911700-EBD3-498C-B967-C288CC9C45B8}"/>
                </a:ext>
              </a:extLst>
            </p:cNvPr>
            <p:cNvSpPr/>
            <p:nvPr/>
          </p:nvSpPr>
          <p:spPr>
            <a:xfrm>
              <a:off x="8863887" y="2646449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BB8DE0-C57B-4282-8D16-7371C3FB6DAA}"/>
                </a:ext>
              </a:extLst>
            </p:cNvPr>
            <p:cNvSpPr/>
            <p:nvPr/>
          </p:nvSpPr>
          <p:spPr>
            <a:xfrm>
              <a:off x="9122958" y="2769604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DDFE713-06EF-45A6-A716-7BAE2890AF1B}"/>
                </a:ext>
              </a:extLst>
            </p:cNvPr>
            <p:cNvSpPr/>
            <p:nvPr/>
          </p:nvSpPr>
          <p:spPr>
            <a:xfrm>
              <a:off x="8651538" y="2921682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F9ACD1B-7064-4F86-AB38-8BFC381808DF}"/>
                </a:ext>
              </a:extLst>
            </p:cNvPr>
            <p:cNvSpPr/>
            <p:nvPr/>
          </p:nvSpPr>
          <p:spPr>
            <a:xfrm>
              <a:off x="9090875" y="3036119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7CAAA63-F3DC-4629-8FAD-1B8A6E61E080}"/>
                </a:ext>
              </a:extLst>
            </p:cNvPr>
            <p:cNvSpPr/>
            <p:nvPr/>
          </p:nvSpPr>
          <p:spPr>
            <a:xfrm>
              <a:off x="8807577" y="3222947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61527FC-45A9-495D-9EBC-40C7F431CAD8}"/>
                </a:ext>
              </a:extLst>
            </p:cNvPr>
            <p:cNvSpPr/>
            <p:nvPr/>
          </p:nvSpPr>
          <p:spPr>
            <a:xfrm>
              <a:off x="8475049" y="2548302"/>
              <a:ext cx="1005840" cy="100584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AFE9090-CC05-4359-AB40-5354F3C98450}"/>
              </a:ext>
            </a:extLst>
          </p:cNvPr>
          <p:cNvSpPr/>
          <p:nvPr/>
        </p:nvSpPr>
        <p:spPr>
          <a:xfrm>
            <a:off x="7503255" y="1750022"/>
            <a:ext cx="1322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Century Gothic" panose="020B0502020202020204" pitchFamily="34" charset="0"/>
              </a:rPr>
              <a:t>Generators</a:t>
            </a:r>
            <a:r>
              <a:rPr lang="en-US" sz="1600" i="1" baseline="-25000" dirty="0" err="1">
                <a:latin typeface="Century Gothic" panose="020B0502020202020204" pitchFamily="34" charset="0"/>
              </a:rPr>
              <a:t>i</a:t>
            </a:r>
            <a:endParaRPr lang="en-US" sz="2400" i="1" baseline="-25000" dirty="0">
              <a:latin typeface="Century Gothic" panose="020B0502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22DE702-EDA5-4F37-86F0-2DFE962A1D18}"/>
              </a:ext>
            </a:extLst>
          </p:cNvPr>
          <p:cNvSpPr/>
          <p:nvPr/>
        </p:nvSpPr>
        <p:spPr>
          <a:xfrm>
            <a:off x="9150013" y="1750022"/>
            <a:ext cx="1591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err="1">
                <a:latin typeface="Century Gothic" panose="020B0502020202020204" pitchFamily="34" charset="0"/>
              </a:rPr>
              <a:t>Discriminators</a:t>
            </a:r>
            <a:r>
              <a:rPr lang="en-US" sz="1600" i="1" baseline="-25000" dirty="0" err="1">
                <a:latin typeface="Century Gothic" panose="020B0502020202020204" pitchFamily="34" charset="0"/>
              </a:rPr>
              <a:t>i</a:t>
            </a:r>
            <a:endParaRPr lang="en-US" sz="2400" i="1" baseline="-25000" dirty="0">
              <a:latin typeface="Century Gothic" panose="020B0502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5BE6C77-6909-47EE-B768-9A99AB1B4A2C}"/>
              </a:ext>
            </a:extLst>
          </p:cNvPr>
          <p:cNvSpPr/>
          <p:nvPr/>
        </p:nvSpPr>
        <p:spPr>
          <a:xfrm>
            <a:off x="7954381" y="3118599"/>
            <a:ext cx="21904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Evaluation: All-vs-all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C3D0194-FF8A-4B16-9A49-0D4176EA76B5}"/>
              </a:ext>
            </a:extLst>
          </p:cNvPr>
          <p:cNvCxnSpPr>
            <a:stCxn id="142" idx="6"/>
            <a:endCxn id="149" idx="2"/>
          </p:cNvCxnSpPr>
          <p:nvPr/>
        </p:nvCxnSpPr>
        <p:spPr>
          <a:xfrm flipV="1">
            <a:off x="8551692" y="2629301"/>
            <a:ext cx="630907" cy="11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8423B62-0E20-438A-B300-0936D1425608}"/>
              </a:ext>
            </a:extLst>
          </p:cNvPr>
          <p:cNvCxnSpPr>
            <a:cxnSpLocks/>
          </p:cNvCxnSpPr>
          <p:nvPr/>
        </p:nvCxnSpPr>
        <p:spPr>
          <a:xfrm>
            <a:off x="8306822" y="3439862"/>
            <a:ext cx="0" cy="37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C8E2A7BE-64DE-4B0D-AFD7-7273D231D150}"/>
              </a:ext>
            </a:extLst>
          </p:cNvPr>
          <p:cNvSpPr/>
          <p:nvPr/>
        </p:nvSpPr>
        <p:spPr>
          <a:xfrm>
            <a:off x="8122886" y="3866683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G</a:t>
            </a:r>
            <a:r>
              <a:rPr lang="en-US" sz="1400" i="1" baseline="-25000" dirty="0">
                <a:latin typeface="Century Gothic" panose="020B0502020202020204" pitchFamily="34" charset="0"/>
              </a:rPr>
              <a:t>i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320AFD2-2205-46CD-B585-6F823F4D1B73}"/>
              </a:ext>
            </a:extLst>
          </p:cNvPr>
          <p:cNvSpPr/>
          <p:nvPr/>
        </p:nvSpPr>
        <p:spPr>
          <a:xfrm>
            <a:off x="9000229" y="3865162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D</a:t>
            </a:r>
            <a:r>
              <a:rPr lang="en-US" sz="1400" i="1" baseline="-25000" dirty="0">
                <a:latin typeface="Century Gothic" panose="020B0502020202020204" pitchFamily="34" charset="0"/>
              </a:rPr>
              <a:t>i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C573BC6-894E-49CE-95A9-9F0F5F87DE87}"/>
              </a:ext>
            </a:extLst>
          </p:cNvPr>
          <p:cNvSpPr/>
          <p:nvPr/>
        </p:nvSpPr>
        <p:spPr>
          <a:xfrm>
            <a:off x="9390411" y="3333962"/>
            <a:ext cx="2273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Select the </a:t>
            </a:r>
            <a:r>
              <a:rPr lang="en-US" sz="1400" b="1" i="1" dirty="0">
                <a:latin typeface="Century Gothic" panose="020B0502020202020204" pitchFamily="34" charset="0"/>
              </a:rPr>
              <a:t>best</a:t>
            </a:r>
            <a:r>
              <a:rPr lang="en-US" sz="1400" dirty="0">
                <a:latin typeface="Century Gothic" panose="020B0502020202020204" pitchFamily="34" charset="0"/>
              </a:rPr>
              <a:t> pair</a:t>
            </a:r>
            <a:br>
              <a:rPr lang="en-US" sz="1400" dirty="0">
                <a:latin typeface="Century Gothic" panose="020B0502020202020204" pitchFamily="34" charset="0"/>
              </a:rPr>
            </a:br>
            <a:r>
              <a:rPr lang="en-US" sz="1400" dirty="0">
                <a:latin typeface="Century Gothic" panose="020B0502020202020204" pitchFamily="34" charset="0"/>
              </a:rPr>
              <a:t>(e.g., tournament)</a:t>
            </a:r>
            <a:endParaRPr lang="en-US" sz="1400" i="1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3B46C55-D546-4A92-9DDC-E7AF459DCC97}"/>
              </a:ext>
            </a:extLst>
          </p:cNvPr>
          <p:cNvCxnSpPr>
            <a:cxnSpLocks/>
          </p:cNvCxnSpPr>
          <p:nvPr/>
        </p:nvCxnSpPr>
        <p:spPr>
          <a:xfrm>
            <a:off x="8816074" y="4276059"/>
            <a:ext cx="9209" cy="52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Arrow: Curved Right 159">
            <a:extLst>
              <a:ext uri="{FF2B5EF4-FFF2-40B4-BE49-F238E27FC236}">
                <a16:creationId xmlns:a16="http://schemas.microsoft.com/office/drawing/2014/main" id="{3722F52F-61F4-411F-9299-1E62429836E0}"/>
              </a:ext>
            </a:extLst>
          </p:cNvPr>
          <p:cNvSpPr/>
          <p:nvPr/>
        </p:nvSpPr>
        <p:spPr>
          <a:xfrm rot="10800000">
            <a:off x="10640779" y="1981740"/>
            <a:ext cx="915640" cy="38887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D07D18B-EE80-4883-9E87-C5F0BF9B3127}"/>
              </a:ext>
            </a:extLst>
          </p:cNvPr>
          <p:cNvSpPr/>
          <p:nvPr/>
        </p:nvSpPr>
        <p:spPr>
          <a:xfrm>
            <a:off x="3092520" y="2153066"/>
            <a:ext cx="951383" cy="93261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716867B-48BB-4BA7-9B96-01C624A6C0B8}"/>
              </a:ext>
            </a:extLst>
          </p:cNvPr>
          <p:cNvSpPr/>
          <p:nvPr/>
        </p:nvSpPr>
        <p:spPr>
          <a:xfrm>
            <a:off x="3091389" y="4090979"/>
            <a:ext cx="951383" cy="10451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260E38-A10E-4C6D-A951-F6B41996DAEB}"/>
              </a:ext>
            </a:extLst>
          </p:cNvPr>
          <p:cNvSpPr/>
          <p:nvPr/>
        </p:nvSpPr>
        <p:spPr>
          <a:xfrm>
            <a:off x="5047090" y="2142969"/>
            <a:ext cx="951383" cy="96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0C08105-8265-4D1C-ABF0-2981892A6DC9}"/>
              </a:ext>
            </a:extLst>
          </p:cNvPr>
          <p:cNvSpPr/>
          <p:nvPr/>
        </p:nvSpPr>
        <p:spPr>
          <a:xfrm>
            <a:off x="5027171" y="4088030"/>
            <a:ext cx="951383" cy="9826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A0B0B38-ACC4-4BC1-8FC5-043821746BAB}"/>
              </a:ext>
            </a:extLst>
          </p:cNvPr>
          <p:cNvSpPr/>
          <p:nvPr/>
        </p:nvSpPr>
        <p:spPr>
          <a:xfrm>
            <a:off x="8154086" y="4828119"/>
            <a:ext cx="457200" cy="4572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G</a:t>
            </a:r>
            <a:r>
              <a:rPr lang="en-US" sz="1400" i="1" baseline="-25000" dirty="0">
                <a:latin typeface="Century Gothic" panose="020B0502020202020204" pitchFamily="34" charset="0"/>
              </a:rPr>
              <a:t>i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939C876-6D02-4BAD-A55B-4F71639A980B}"/>
              </a:ext>
            </a:extLst>
          </p:cNvPr>
          <p:cNvSpPr/>
          <p:nvPr/>
        </p:nvSpPr>
        <p:spPr>
          <a:xfrm>
            <a:off x="8996960" y="4834633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D</a:t>
            </a:r>
            <a:r>
              <a:rPr lang="en-US" sz="1400" i="1" baseline="-25000" dirty="0">
                <a:latin typeface="Century Gothic" panose="020B0502020202020204" pitchFamily="34" charset="0"/>
              </a:rPr>
              <a:t>i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5D50088-BE8B-4399-8349-1E8A2B51917D}"/>
              </a:ext>
            </a:extLst>
          </p:cNvPr>
          <p:cNvCxnSpPr>
            <a:stCxn id="165" idx="6"/>
            <a:endCxn id="166" idx="2"/>
          </p:cNvCxnSpPr>
          <p:nvPr/>
        </p:nvCxnSpPr>
        <p:spPr>
          <a:xfrm>
            <a:off x="8611286" y="5056719"/>
            <a:ext cx="385674" cy="65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8" name="Arrow: Curved Right 167">
            <a:extLst>
              <a:ext uri="{FF2B5EF4-FFF2-40B4-BE49-F238E27FC236}">
                <a16:creationId xmlns:a16="http://schemas.microsoft.com/office/drawing/2014/main" id="{F67FB247-0AEB-4247-96F3-D94D9F0B8246}"/>
              </a:ext>
            </a:extLst>
          </p:cNvPr>
          <p:cNvSpPr/>
          <p:nvPr/>
        </p:nvSpPr>
        <p:spPr>
          <a:xfrm>
            <a:off x="6501673" y="2064916"/>
            <a:ext cx="915640" cy="38887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8AD8F4A-4EB0-491C-B10D-681F81D2671F}"/>
              </a:ext>
            </a:extLst>
          </p:cNvPr>
          <p:cNvSpPr/>
          <p:nvPr/>
        </p:nvSpPr>
        <p:spPr>
          <a:xfrm>
            <a:off x="4088897" y="3136976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82BF49BE-CE94-4559-B47B-A21A2087456C}"/>
              </a:ext>
            </a:extLst>
          </p:cNvPr>
          <p:cNvSpPr/>
          <p:nvPr/>
        </p:nvSpPr>
        <p:spPr>
          <a:xfrm>
            <a:off x="4200909" y="3392276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61E18636-1152-403A-A0D4-1CF5926C38BE}"/>
              </a:ext>
            </a:extLst>
          </p:cNvPr>
          <p:cNvSpPr/>
          <p:nvPr/>
        </p:nvSpPr>
        <p:spPr>
          <a:xfrm>
            <a:off x="4637117" y="3392276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9376DF4-9A07-4669-A40A-C00981342077}"/>
              </a:ext>
            </a:extLst>
          </p:cNvPr>
          <p:cNvCxnSpPr>
            <a:stCxn id="170" idx="6"/>
            <a:endCxn id="171" idx="2"/>
          </p:cNvCxnSpPr>
          <p:nvPr/>
        </p:nvCxnSpPr>
        <p:spPr>
          <a:xfrm>
            <a:off x="4383789" y="3483716"/>
            <a:ext cx="253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FB230BE5-88B4-4238-8DBB-C69D3418A91D}"/>
              </a:ext>
            </a:extLst>
          </p:cNvPr>
          <p:cNvSpPr/>
          <p:nvPr/>
        </p:nvSpPr>
        <p:spPr>
          <a:xfrm>
            <a:off x="4398423" y="3698376"/>
            <a:ext cx="291629" cy="16067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baseline="30000" dirty="0">
              <a:latin typeface="Century Gothic" panose="020B0502020202020204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36CBBCFA-6342-4077-A0BD-6D52A5F00719}"/>
              </a:ext>
            </a:extLst>
          </p:cNvPr>
          <p:cNvSpPr/>
          <p:nvPr/>
        </p:nvSpPr>
        <p:spPr>
          <a:xfrm>
            <a:off x="4200909" y="2403445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418A2985-07F3-4CEF-AA3A-9056B8D511EC}"/>
              </a:ext>
            </a:extLst>
          </p:cNvPr>
          <p:cNvSpPr/>
          <p:nvPr/>
        </p:nvSpPr>
        <p:spPr>
          <a:xfrm>
            <a:off x="4637117" y="2403445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BD26DF6-2D50-402F-AA70-5D14D1302497}"/>
              </a:ext>
            </a:extLst>
          </p:cNvPr>
          <p:cNvSpPr/>
          <p:nvPr/>
        </p:nvSpPr>
        <p:spPr>
          <a:xfrm>
            <a:off x="3261062" y="3388965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2C8ECB5-369A-48CD-AAF0-A7EA6E0CD8C7}"/>
              </a:ext>
            </a:extLst>
          </p:cNvPr>
          <p:cNvSpPr/>
          <p:nvPr/>
        </p:nvSpPr>
        <p:spPr>
          <a:xfrm>
            <a:off x="3697270" y="3388965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6AD68D9-E020-4F09-BB6A-1AB6CA81336A}"/>
              </a:ext>
            </a:extLst>
          </p:cNvPr>
          <p:cNvSpPr/>
          <p:nvPr/>
        </p:nvSpPr>
        <p:spPr>
          <a:xfrm>
            <a:off x="5190529" y="3388965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5F12DF59-3C9E-4895-803C-6FE8A9DD6664}"/>
              </a:ext>
            </a:extLst>
          </p:cNvPr>
          <p:cNvSpPr/>
          <p:nvPr/>
        </p:nvSpPr>
        <p:spPr>
          <a:xfrm>
            <a:off x="5626737" y="3388965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F05DC3C-3688-46BF-9341-64B6BC6B3896}"/>
              </a:ext>
            </a:extLst>
          </p:cNvPr>
          <p:cNvSpPr/>
          <p:nvPr/>
        </p:nvSpPr>
        <p:spPr>
          <a:xfrm>
            <a:off x="4200909" y="4352189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3A4D276-B395-4F11-9BD7-8E94AC646181}"/>
              </a:ext>
            </a:extLst>
          </p:cNvPr>
          <p:cNvSpPr/>
          <p:nvPr/>
        </p:nvSpPr>
        <p:spPr>
          <a:xfrm>
            <a:off x="4637117" y="4352189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82FB524-57F5-4F71-BFAD-F1FDD7FD0BB2}"/>
              </a:ext>
            </a:extLst>
          </p:cNvPr>
          <p:cNvSpPr/>
          <p:nvPr/>
        </p:nvSpPr>
        <p:spPr>
          <a:xfrm>
            <a:off x="4200909" y="3388965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9F1E9584-D23F-4114-B43C-DE80BCE07C8C}"/>
              </a:ext>
            </a:extLst>
          </p:cNvPr>
          <p:cNvSpPr/>
          <p:nvPr/>
        </p:nvSpPr>
        <p:spPr>
          <a:xfrm>
            <a:off x="4637117" y="3388965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F2C53040-A89E-4103-9682-3B87F0DD8B05}"/>
              </a:ext>
            </a:extLst>
          </p:cNvPr>
          <p:cNvSpPr/>
          <p:nvPr/>
        </p:nvSpPr>
        <p:spPr>
          <a:xfrm rot="20218284">
            <a:off x="6052463" y="2835747"/>
            <a:ext cx="1189426" cy="44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A0F261E-EE4D-4333-B987-94CB375B9AC4}"/>
              </a:ext>
            </a:extLst>
          </p:cNvPr>
          <p:cNvSpPr/>
          <p:nvPr/>
        </p:nvSpPr>
        <p:spPr>
          <a:xfrm>
            <a:off x="7833413" y="2284357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7EDA661B-6DE8-43AB-A6FF-059752BB5037}"/>
              </a:ext>
            </a:extLst>
          </p:cNvPr>
          <p:cNvSpPr/>
          <p:nvPr/>
        </p:nvSpPr>
        <p:spPr>
          <a:xfrm>
            <a:off x="9608387" y="2245831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C873A2EA-AAEE-47F3-B0FB-4E5A80127441}"/>
              </a:ext>
            </a:extLst>
          </p:cNvPr>
          <p:cNvSpPr/>
          <p:nvPr/>
        </p:nvSpPr>
        <p:spPr>
          <a:xfrm>
            <a:off x="7628641" y="2509463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6A68328-3174-4285-A75C-DAC058AAA5A3}"/>
              </a:ext>
            </a:extLst>
          </p:cNvPr>
          <p:cNvSpPr/>
          <p:nvPr/>
        </p:nvSpPr>
        <p:spPr>
          <a:xfrm>
            <a:off x="8204373" y="2715080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55EC3BE-E141-4A33-BF01-01579D6C0BBE}"/>
              </a:ext>
            </a:extLst>
          </p:cNvPr>
          <p:cNvSpPr/>
          <p:nvPr/>
        </p:nvSpPr>
        <p:spPr>
          <a:xfrm>
            <a:off x="7879980" y="2839285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83C230D-1C29-46D3-85F5-909E13A03B89}"/>
              </a:ext>
            </a:extLst>
          </p:cNvPr>
          <p:cNvSpPr/>
          <p:nvPr/>
        </p:nvSpPr>
        <p:spPr>
          <a:xfrm>
            <a:off x="8226980" y="2383844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33F21C4F-1F30-4B66-B29A-ED294A48EE57}"/>
              </a:ext>
            </a:extLst>
          </p:cNvPr>
          <p:cNvSpPr/>
          <p:nvPr/>
        </p:nvSpPr>
        <p:spPr>
          <a:xfrm>
            <a:off x="9857344" y="2484664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CCCEA76-0A89-4E6B-ADFA-327A790DE8E0}"/>
              </a:ext>
            </a:extLst>
          </p:cNvPr>
          <p:cNvSpPr/>
          <p:nvPr/>
        </p:nvSpPr>
        <p:spPr>
          <a:xfrm>
            <a:off x="9425507" y="2779723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FB4506-D167-4F11-A6E8-EC9D9061204F}"/>
              </a:ext>
            </a:extLst>
          </p:cNvPr>
          <p:cNvSpPr/>
          <p:nvPr/>
        </p:nvSpPr>
        <p:spPr>
          <a:xfrm>
            <a:off x="9716829" y="2779723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7BC7845-3870-49AA-A1F5-5B6A39D3CA8E}"/>
              </a:ext>
            </a:extLst>
          </p:cNvPr>
          <p:cNvSpPr/>
          <p:nvPr/>
        </p:nvSpPr>
        <p:spPr>
          <a:xfrm>
            <a:off x="9320205" y="2428780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E9094DB-3815-439F-BC84-643155902D94}"/>
              </a:ext>
            </a:extLst>
          </p:cNvPr>
          <p:cNvSpPr/>
          <p:nvPr/>
        </p:nvSpPr>
        <p:spPr>
          <a:xfrm>
            <a:off x="7833413" y="2283891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05204638-7C7E-40DA-BD74-56E2D2D52C14}"/>
              </a:ext>
            </a:extLst>
          </p:cNvPr>
          <p:cNvSpPr/>
          <p:nvPr/>
        </p:nvSpPr>
        <p:spPr>
          <a:xfrm>
            <a:off x="9608387" y="2245365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0E8D2BD3-2BB2-43B0-BBC7-B239EF42B798}"/>
              </a:ext>
            </a:extLst>
          </p:cNvPr>
          <p:cNvSpPr/>
          <p:nvPr/>
        </p:nvSpPr>
        <p:spPr>
          <a:xfrm>
            <a:off x="7628641" y="2508997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1D66A7B-FB8C-4F27-8BFC-B45A5823E8CE}"/>
              </a:ext>
            </a:extLst>
          </p:cNvPr>
          <p:cNvSpPr/>
          <p:nvPr/>
        </p:nvSpPr>
        <p:spPr>
          <a:xfrm>
            <a:off x="8204373" y="2714614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9BF9FF0-7F6A-4AB5-A998-A71B90E4FCCB}"/>
              </a:ext>
            </a:extLst>
          </p:cNvPr>
          <p:cNvSpPr/>
          <p:nvPr/>
        </p:nvSpPr>
        <p:spPr>
          <a:xfrm>
            <a:off x="7879980" y="2838819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ADEA1F8-4091-4529-A7EA-614734569197}"/>
              </a:ext>
            </a:extLst>
          </p:cNvPr>
          <p:cNvSpPr/>
          <p:nvPr/>
        </p:nvSpPr>
        <p:spPr>
          <a:xfrm>
            <a:off x="8226980" y="2383378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82BDEC23-898F-4297-AA90-949B767CF216}"/>
              </a:ext>
            </a:extLst>
          </p:cNvPr>
          <p:cNvSpPr/>
          <p:nvPr/>
        </p:nvSpPr>
        <p:spPr>
          <a:xfrm>
            <a:off x="9857344" y="2484198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ED4DE8AC-6176-4FBA-BD0B-48C3595F54BC}"/>
              </a:ext>
            </a:extLst>
          </p:cNvPr>
          <p:cNvSpPr/>
          <p:nvPr/>
        </p:nvSpPr>
        <p:spPr>
          <a:xfrm>
            <a:off x="9425507" y="2779257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CC2F6C32-2230-40EF-860B-B3EDBF0B0E3E}"/>
              </a:ext>
            </a:extLst>
          </p:cNvPr>
          <p:cNvSpPr/>
          <p:nvPr/>
        </p:nvSpPr>
        <p:spPr>
          <a:xfrm>
            <a:off x="9716829" y="2779257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3BCA8A6-93E3-42E9-8A47-98E08844D868}"/>
              </a:ext>
            </a:extLst>
          </p:cNvPr>
          <p:cNvSpPr/>
          <p:nvPr/>
        </p:nvSpPr>
        <p:spPr>
          <a:xfrm>
            <a:off x="9320205" y="2428314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8FA6B721-060F-41CE-A84A-E6A81F4B7D09}"/>
              </a:ext>
            </a:extLst>
          </p:cNvPr>
          <p:cNvGrpSpPr/>
          <p:nvPr/>
        </p:nvGrpSpPr>
        <p:grpSpPr>
          <a:xfrm>
            <a:off x="7554332" y="5461925"/>
            <a:ext cx="1005840" cy="1005840"/>
            <a:chOff x="7102671" y="2533199"/>
            <a:chExt cx="1005840" cy="10058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6595B38-0AFA-4482-A788-7C149F716912}"/>
                </a:ext>
              </a:extLst>
            </p:cNvPr>
            <p:cNvSpPr/>
            <p:nvPr/>
          </p:nvSpPr>
          <p:spPr>
            <a:xfrm>
              <a:off x="7540984" y="2643462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EE3BE-CF08-4177-B0C9-5A612A7884F6}"/>
                </a:ext>
              </a:extLst>
            </p:cNvPr>
            <p:cNvSpPr/>
            <p:nvPr/>
          </p:nvSpPr>
          <p:spPr>
            <a:xfrm>
              <a:off x="7275610" y="2791229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1D2FC36-196C-4DF3-AD82-C65780C05F31}"/>
                </a:ext>
              </a:extLst>
            </p:cNvPr>
            <p:cNvSpPr/>
            <p:nvPr/>
          </p:nvSpPr>
          <p:spPr>
            <a:xfrm>
              <a:off x="7288310" y="3159529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05CA04B-3F91-4606-92F4-03C24E6AB3A3}"/>
                </a:ext>
              </a:extLst>
            </p:cNvPr>
            <p:cNvSpPr/>
            <p:nvPr/>
          </p:nvSpPr>
          <p:spPr>
            <a:xfrm>
              <a:off x="7745509" y="2982400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A8FFCC8-8085-44B3-86FE-AA13DB9DF143}"/>
                </a:ext>
              </a:extLst>
            </p:cNvPr>
            <p:cNvSpPr/>
            <p:nvPr/>
          </p:nvSpPr>
          <p:spPr>
            <a:xfrm>
              <a:off x="7560838" y="3230798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4997B3B-0994-4B1D-84FB-FA68F57DA621}"/>
                </a:ext>
              </a:extLst>
            </p:cNvPr>
            <p:cNvSpPr/>
            <p:nvPr/>
          </p:nvSpPr>
          <p:spPr>
            <a:xfrm>
              <a:off x="7102671" y="2533199"/>
              <a:ext cx="1005840" cy="100584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F92D6FE-6EA4-4BCA-90E5-8AD972BEC8FE}"/>
              </a:ext>
            </a:extLst>
          </p:cNvPr>
          <p:cNvGrpSpPr/>
          <p:nvPr/>
        </p:nvGrpSpPr>
        <p:grpSpPr>
          <a:xfrm>
            <a:off x="9191079" y="5450800"/>
            <a:ext cx="1005840" cy="1005840"/>
            <a:chOff x="8475049" y="2548302"/>
            <a:chExt cx="1005840" cy="10058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88C0DB9-23DD-487E-946D-60F5781CAA73}"/>
                </a:ext>
              </a:extLst>
            </p:cNvPr>
            <p:cNvSpPr/>
            <p:nvPr/>
          </p:nvSpPr>
          <p:spPr>
            <a:xfrm>
              <a:off x="8863887" y="2646449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FB6684F7-FADC-49AF-8A34-C5A8330F295D}"/>
                </a:ext>
              </a:extLst>
            </p:cNvPr>
            <p:cNvSpPr/>
            <p:nvPr/>
          </p:nvSpPr>
          <p:spPr>
            <a:xfrm>
              <a:off x="9122958" y="2769604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D2C4571F-4D99-41AA-8D62-A4DBC4534688}"/>
                </a:ext>
              </a:extLst>
            </p:cNvPr>
            <p:cNvSpPr/>
            <p:nvPr/>
          </p:nvSpPr>
          <p:spPr>
            <a:xfrm>
              <a:off x="8651538" y="2921682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DC8065F-2E5C-4329-8AAC-B25F2177B1F2}"/>
                </a:ext>
              </a:extLst>
            </p:cNvPr>
            <p:cNvSpPr/>
            <p:nvPr/>
          </p:nvSpPr>
          <p:spPr>
            <a:xfrm>
              <a:off x="9090875" y="3036119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B83280C-B402-4505-B843-604D72DBEA73}"/>
                </a:ext>
              </a:extLst>
            </p:cNvPr>
            <p:cNvSpPr/>
            <p:nvPr/>
          </p:nvSpPr>
          <p:spPr>
            <a:xfrm>
              <a:off x="8807577" y="3222947"/>
              <a:ext cx="182880" cy="18288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-25000" dirty="0">
                <a:latin typeface="Century Gothic" panose="020B0502020202020204" pitchFamily="34" charset="0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5983BB5-4724-425F-90CF-AE1E243CE3D9}"/>
                </a:ext>
              </a:extLst>
            </p:cNvPr>
            <p:cNvSpPr/>
            <p:nvPr/>
          </p:nvSpPr>
          <p:spPr>
            <a:xfrm>
              <a:off x="8475049" y="2548302"/>
              <a:ext cx="1005840" cy="100584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2EADD3A7-9CFB-4ACD-8DCC-ED39E8889544}"/>
              </a:ext>
            </a:extLst>
          </p:cNvPr>
          <p:cNvCxnSpPr>
            <a:stCxn id="211" idx="6"/>
            <a:endCxn id="218" idx="2"/>
          </p:cNvCxnSpPr>
          <p:nvPr/>
        </p:nvCxnSpPr>
        <p:spPr>
          <a:xfrm flipV="1">
            <a:off x="8560172" y="5953720"/>
            <a:ext cx="630907" cy="11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E81CD0F8-FFB8-43A1-8185-126B25B5C1DE}"/>
              </a:ext>
            </a:extLst>
          </p:cNvPr>
          <p:cNvSpPr/>
          <p:nvPr/>
        </p:nvSpPr>
        <p:spPr>
          <a:xfrm>
            <a:off x="7841893" y="5608776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8CF1AD3-DC04-4A30-8762-BDA92D4D3A3A}"/>
              </a:ext>
            </a:extLst>
          </p:cNvPr>
          <p:cNvSpPr/>
          <p:nvPr/>
        </p:nvSpPr>
        <p:spPr>
          <a:xfrm>
            <a:off x="9616867" y="5570250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B1623ED-7013-47EC-817E-7C38774F2A66}"/>
              </a:ext>
            </a:extLst>
          </p:cNvPr>
          <p:cNvSpPr/>
          <p:nvPr/>
        </p:nvSpPr>
        <p:spPr>
          <a:xfrm>
            <a:off x="7637121" y="5833882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62D3B486-1386-4C91-A778-73658BA30CA3}"/>
              </a:ext>
            </a:extLst>
          </p:cNvPr>
          <p:cNvSpPr/>
          <p:nvPr/>
        </p:nvSpPr>
        <p:spPr>
          <a:xfrm>
            <a:off x="8212853" y="6039499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B9F43BF-FF0A-4962-9B0D-7F9138756DCC}"/>
              </a:ext>
            </a:extLst>
          </p:cNvPr>
          <p:cNvSpPr/>
          <p:nvPr/>
        </p:nvSpPr>
        <p:spPr>
          <a:xfrm>
            <a:off x="7888460" y="6163704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4D4A2B59-DCB5-49EF-A3C1-F2BDD2CBC888}"/>
              </a:ext>
            </a:extLst>
          </p:cNvPr>
          <p:cNvSpPr/>
          <p:nvPr/>
        </p:nvSpPr>
        <p:spPr>
          <a:xfrm>
            <a:off x="8235460" y="5708263"/>
            <a:ext cx="182880" cy="1828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7FCE303-02BD-4371-B7AB-874CBD16C73D}"/>
              </a:ext>
            </a:extLst>
          </p:cNvPr>
          <p:cNvSpPr/>
          <p:nvPr/>
        </p:nvSpPr>
        <p:spPr>
          <a:xfrm>
            <a:off x="9865824" y="5809083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0C9F428-483E-4F45-B99A-7A97F9F7249F}"/>
              </a:ext>
            </a:extLst>
          </p:cNvPr>
          <p:cNvSpPr/>
          <p:nvPr/>
        </p:nvSpPr>
        <p:spPr>
          <a:xfrm>
            <a:off x="9433987" y="6104142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18ABCA7F-CD4C-4F5C-96CE-4DDBDB14BC8D}"/>
              </a:ext>
            </a:extLst>
          </p:cNvPr>
          <p:cNvSpPr/>
          <p:nvPr/>
        </p:nvSpPr>
        <p:spPr>
          <a:xfrm>
            <a:off x="9725309" y="6104142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F698BD6B-0C4A-492F-B17F-445A86EE2084}"/>
              </a:ext>
            </a:extLst>
          </p:cNvPr>
          <p:cNvSpPr/>
          <p:nvPr/>
        </p:nvSpPr>
        <p:spPr>
          <a:xfrm>
            <a:off x="9328685" y="5753199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DD954B8-1B9C-4792-9B22-885668B4B9D2}"/>
              </a:ext>
            </a:extLst>
          </p:cNvPr>
          <p:cNvCxnSpPr>
            <a:cxnSpLocks/>
          </p:cNvCxnSpPr>
          <p:nvPr/>
        </p:nvCxnSpPr>
        <p:spPr>
          <a:xfrm flipH="1">
            <a:off x="8275951" y="5320299"/>
            <a:ext cx="52695" cy="155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01128121-965E-49FC-853C-7AB4B54B7ABA}"/>
              </a:ext>
            </a:extLst>
          </p:cNvPr>
          <p:cNvSpPr/>
          <p:nvPr/>
        </p:nvSpPr>
        <p:spPr>
          <a:xfrm>
            <a:off x="7939861" y="5870455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G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1B12EE3-618D-4674-9A3B-B88D5AD467A7}"/>
              </a:ext>
            </a:extLst>
          </p:cNvPr>
          <p:cNvSpPr/>
          <p:nvPr/>
        </p:nvSpPr>
        <p:spPr>
          <a:xfrm>
            <a:off x="9589498" y="5866908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EFD8BD97-EFE3-4241-BE61-EA7AEAF9EBB8}"/>
              </a:ext>
            </a:extLst>
          </p:cNvPr>
          <p:cNvCxnSpPr/>
          <p:nvPr/>
        </p:nvCxnSpPr>
        <p:spPr>
          <a:xfrm flipH="1">
            <a:off x="4544237" y="2640426"/>
            <a:ext cx="6766" cy="659474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724627BB-C0E4-4EAA-89C6-64F058E26C75}"/>
              </a:ext>
            </a:extLst>
          </p:cNvPr>
          <p:cNvCxnSpPr>
            <a:cxnSpLocks/>
            <a:endCxn id="173" idx="0"/>
          </p:cNvCxnSpPr>
          <p:nvPr/>
        </p:nvCxnSpPr>
        <p:spPr>
          <a:xfrm flipV="1">
            <a:off x="4544237" y="3698376"/>
            <a:ext cx="1" cy="591869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3E51FE0-49F0-432A-8988-A4DEDF5EB925}"/>
              </a:ext>
            </a:extLst>
          </p:cNvPr>
          <p:cNvCxnSpPr>
            <a:cxnSpLocks/>
          </p:cNvCxnSpPr>
          <p:nvPr/>
        </p:nvCxnSpPr>
        <p:spPr>
          <a:xfrm flipH="1">
            <a:off x="4736490" y="3629372"/>
            <a:ext cx="563460" cy="7984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8594EEC-9F1A-4C7F-85CD-4DA6715C2BC3}"/>
              </a:ext>
            </a:extLst>
          </p:cNvPr>
          <p:cNvCxnSpPr>
            <a:cxnSpLocks/>
          </p:cNvCxnSpPr>
          <p:nvPr/>
        </p:nvCxnSpPr>
        <p:spPr>
          <a:xfrm>
            <a:off x="3637736" y="3628909"/>
            <a:ext cx="612990" cy="1496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DD0DBAEE-70B8-482D-8EDE-32F51D885729}"/>
              </a:ext>
            </a:extLst>
          </p:cNvPr>
          <p:cNvSpPr/>
          <p:nvPr/>
        </p:nvSpPr>
        <p:spPr>
          <a:xfrm>
            <a:off x="4204616" y="3391193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1AD64F68-3880-4114-A57A-BE6D21E3F366}"/>
              </a:ext>
            </a:extLst>
          </p:cNvPr>
          <p:cNvSpPr/>
          <p:nvPr/>
        </p:nvSpPr>
        <p:spPr>
          <a:xfrm>
            <a:off x="4635679" y="3388390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8A027321-3599-49A6-9DDB-CC8EA30446DD}"/>
              </a:ext>
            </a:extLst>
          </p:cNvPr>
          <p:cNvCxnSpPr/>
          <p:nvPr/>
        </p:nvCxnSpPr>
        <p:spPr>
          <a:xfrm flipH="1">
            <a:off x="4522485" y="3726113"/>
            <a:ext cx="6766" cy="659474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4EC2514-0372-4197-85DD-504E5C4ED80C}"/>
              </a:ext>
            </a:extLst>
          </p:cNvPr>
          <p:cNvCxnSpPr>
            <a:cxnSpLocks/>
          </p:cNvCxnSpPr>
          <p:nvPr/>
        </p:nvCxnSpPr>
        <p:spPr>
          <a:xfrm flipV="1">
            <a:off x="4542068" y="2653096"/>
            <a:ext cx="1" cy="591869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72F7909D-10E5-41D4-98D0-B4D8FBD9D494}"/>
              </a:ext>
            </a:extLst>
          </p:cNvPr>
          <p:cNvCxnSpPr>
            <a:cxnSpLocks/>
          </p:cNvCxnSpPr>
          <p:nvPr/>
        </p:nvCxnSpPr>
        <p:spPr>
          <a:xfrm flipH="1">
            <a:off x="3625123" y="3634313"/>
            <a:ext cx="563460" cy="7984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FBEB74AD-93EC-460B-8E26-D44DFC7CD553}"/>
              </a:ext>
            </a:extLst>
          </p:cNvPr>
          <p:cNvCxnSpPr>
            <a:cxnSpLocks/>
          </p:cNvCxnSpPr>
          <p:nvPr/>
        </p:nvCxnSpPr>
        <p:spPr>
          <a:xfrm>
            <a:off x="4783171" y="3626094"/>
            <a:ext cx="612990" cy="1496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B2B779A9-D2A8-47F2-B1D7-43784E501B6D}"/>
              </a:ext>
            </a:extLst>
          </p:cNvPr>
          <p:cNvSpPr/>
          <p:nvPr/>
        </p:nvSpPr>
        <p:spPr>
          <a:xfrm>
            <a:off x="4201554" y="2406128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D20168CD-E475-45F4-B090-612E3964A3A5}"/>
              </a:ext>
            </a:extLst>
          </p:cNvPr>
          <p:cNvSpPr/>
          <p:nvPr/>
        </p:nvSpPr>
        <p:spPr>
          <a:xfrm>
            <a:off x="4637762" y="2406128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469F8C8-F3AF-4F8C-81E2-CE48433E3D42}"/>
              </a:ext>
            </a:extLst>
          </p:cNvPr>
          <p:cNvSpPr/>
          <p:nvPr/>
        </p:nvSpPr>
        <p:spPr>
          <a:xfrm>
            <a:off x="3259326" y="3389267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CCEC13D6-3015-4055-8370-5BEB2B8B6E54}"/>
              </a:ext>
            </a:extLst>
          </p:cNvPr>
          <p:cNvSpPr/>
          <p:nvPr/>
        </p:nvSpPr>
        <p:spPr>
          <a:xfrm>
            <a:off x="3695534" y="3389267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D2706CEE-E712-481C-A25A-F7C9EE559004}"/>
              </a:ext>
            </a:extLst>
          </p:cNvPr>
          <p:cNvSpPr/>
          <p:nvPr/>
        </p:nvSpPr>
        <p:spPr>
          <a:xfrm>
            <a:off x="5188793" y="3389267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8C31E96-9F41-4C43-B774-9E6F7C44E4C9}"/>
              </a:ext>
            </a:extLst>
          </p:cNvPr>
          <p:cNvSpPr/>
          <p:nvPr/>
        </p:nvSpPr>
        <p:spPr>
          <a:xfrm>
            <a:off x="5625001" y="3389267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7643F1E7-1023-45E5-BC16-4979F52CC416}"/>
              </a:ext>
            </a:extLst>
          </p:cNvPr>
          <p:cNvSpPr/>
          <p:nvPr/>
        </p:nvSpPr>
        <p:spPr>
          <a:xfrm>
            <a:off x="4199173" y="4352491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91866B0B-36B7-4896-8FAE-B6FC2E231441}"/>
              </a:ext>
            </a:extLst>
          </p:cNvPr>
          <p:cNvSpPr/>
          <p:nvPr/>
        </p:nvSpPr>
        <p:spPr>
          <a:xfrm>
            <a:off x="4635381" y="4352491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324EF626-EAC8-48C6-8A07-02DED0DEC334}"/>
              </a:ext>
            </a:extLst>
          </p:cNvPr>
          <p:cNvCxnSpPr/>
          <p:nvPr/>
        </p:nvCxnSpPr>
        <p:spPr>
          <a:xfrm flipH="1">
            <a:off x="4550692" y="2644887"/>
            <a:ext cx="6766" cy="659474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C4B57CB-CB60-46FE-AA1E-3AB916FF4716}"/>
              </a:ext>
            </a:extLst>
          </p:cNvPr>
          <p:cNvCxnSpPr>
            <a:cxnSpLocks/>
          </p:cNvCxnSpPr>
          <p:nvPr/>
        </p:nvCxnSpPr>
        <p:spPr>
          <a:xfrm flipV="1">
            <a:off x="4550692" y="3702837"/>
            <a:ext cx="1" cy="591869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8689B7AC-9C32-4392-8A9D-E9E6B4BAF443}"/>
              </a:ext>
            </a:extLst>
          </p:cNvPr>
          <p:cNvCxnSpPr>
            <a:cxnSpLocks/>
          </p:cNvCxnSpPr>
          <p:nvPr/>
        </p:nvCxnSpPr>
        <p:spPr>
          <a:xfrm>
            <a:off x="3644191" y="3633370"/>
            <a:ext cx="612990" cy="1496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37667A8-E36B-4527-A7D3-46BA353D36A2}"/>
              </a:ext>
            </a:extLst>
          </p:cNvPr>
          <p:cNvCxnSpPr>
            <a:cxnSpLocks/>
          </p:cNvCxnSpPr>
          <p:nvPr/>
        </p:nvCxnSpPr>
        <p:spPr>
          <a:xfrm>
            <a:off x="4789626" y="3630555"/>
            <a:ext cx="612990" cy="1496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58D494A-DAC6-4072-A6E1-6F3FAA73C85F}"/>
              </a:ext>
            </a:extLst>
          </p:cNvPr>
          <p:cNvSpPr/>
          <p:nvPr/>
        </p:nvSpPr>
        <p:spPr>
          <a:xfrm>
            <a:off x="6803246" y="3926634"/>
            <a:ext cx="118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entury Gothic" panose="020B0502020202020204" pitchFamily="34" charset="0"/>
              </a:rPr>
              <a:t>Parents</a:t>
            </a:r>
            <a:endParaRPr lang="en-US" sz="1400" i="1" dirty="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A0C628D-921D-411D-9966-857DBF1EBA27}"/>
              </a:ext>
            </a:extLst>
          </p:cNvPr>
          <p:cNvSpPr/>
          <p:nvPr/>
        </p:nvSpPr>
        <p:spPr>
          <a:xfrm>
            <a:off x="6803246" y="4851175"/>
            <a:ext cx="118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entury Gothic" panose="020B0502020202020204" pitchFamily="34" charset="0"/>
              </a:rPr>
              <a:t>Offspring</a:t>
            </a:r>
            <a:endParaRPr lang="en-US" sz="1400" i="1" dirty="0"/>
          </a:p>
        </p:txBody>
      </p:sp>
      <p:pic>
        <p:nvPicPr>
          <p:cNvPr id="257" name="Picture 2" descr="Image">
            <a:extLst>
              <a:ext uri="{FF2B5EF4-FFF2-40B4-BE49-F238E27FC236}">
                <a16:creationId xmlns:a16="http://schemas.microsoft.com/office/drawing/2014/main" id="{CB3671DE-9C74-493D-9158-262B9F9CA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9" y="5698564"/>
            <a:ext cx="1765220" cy="54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A2B8589D-FBC5-4799-B739-4AE732689AEB}"/>
              </a:ext>
            </a:extLst>
          </p:cNvPr>
          <p:cNvSpPr/>
          <p:nvPr/>
        </p:nvSpPr>
        <p:spPr>
          <a:xfrm>
            <a:off x="9019580" y="4305851"/>
            <a:ext cx="2677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Training</a:t>
            </a:r>
            <a:r>
              <a:rPr lang="en-US" sz="1400" dirty="0">
                <a:latin typeface="Century Gothic" panose="020B0502020202020204" pitchFamily="34" charset="0"/>
              </a:rPr>
              <a:t>: Update the weights  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(mutation)</a:t>
            </a:r>
            <a:endParaRPr lang="en-US" sz="1400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1263267B-7716-4F2D-9C0E-64A43DF91D15}"/>
              </a:ext>
            </a:extLst>
          </p:cNvPr>
          <p:cNvCxnSpPr>
            <a:cxnSpLocks/>
          </p:cNvCxnSpPr>
          <p:nvPr/>
        </p:nvCxnSpPr>
        <p:spPr>
          <a:xfrm>
            <a:off x="9250787" y="3453057"/>
            <a:ext cx="0" cy="37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41C19E9D-9978-4A67-939A-92ED518D927B}"/>
              </a:ext>
            </a:extLst>
          </p:cNvPr>
          <p:cNvCxnSpPr>
            <a:cxnSpLocks/>
          </p:cNvCxnSpPr>
          <p:nvPr/>
        </p:nvCxnSpPr>
        <p:spPr>
          <a:xfrm>
            <a:off x="9382258" y="5290576"/>
            <a:ext cx="99311" cy="16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6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9" grpId="0" animBg="1"/>
      <p:bldP spid="70" grpId="0" animBg="1"/>
      <p:bldP spid="72" grpId="0" animBg="1"/>
      <p:bldP spid="73" grpId="0" animBg="1"/>
      <p:bldP spid="75" grpId="0" animBg="1"/>
      <p:bldP spid="76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5" grpId="0" animBg="1"/>
      <p:bldP spid="87" grpId="0" animBg="1"/>
      <p:bldP spid="88" grpId="0" animBg="1"/>
      <p:bldP spid="90" grpId="0" animBg="1"/>
      <p:bldP spid="91" grpId="0" animBg="1"/>
      <p:bldP spid="93" grpId="0" animBg="1"/>
      <p:bldP spid="126" grpId="0" animBg="1"/>
      <p:bldP spid="127" grpId="0"/>
      <p:bldP spid="131" grpId="0" animBg="1"/>
      <p:bldP spid="132" grpId="0" animBg="1"/>
      <p:bldP spid="133" grpId="0" animBg="1"/>
      <p:bldP spid="134" grpId="0" animBg="1"/>
      <p:bldP spid="135" grpId="0"/>
      <p:bldP spid="150" grpId="0"/>
      <p:bldP spid="151" grpId="0"/>
      <p:bldP spid="152" grpId="0"/>
      <p:bldP spid="155" grpId="0" animBg="1"/>
      <p:bldP spid="156" grpId="0" animBg="1"/>
      <p:bldP spid="158" grpId="0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8" grpId="0" animBg="1"/>
      <p:bldP spid="169" grpId="0" animBg="1"/>
      <p:bldP spid="170" grpId="0" animBg="1"/>
      <p:bldP spid="171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4" grpId="1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1" grpId="0" animBg="1"/>
      <p:bldP spid="232" grpId="0" animBg="1"/>
      <p:bldP spid="237" grpId="0" animBg="1"/>
      <p:bldP spid="238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5" grpId="0"/>
      <p:bldP spid="256" grpId="0"/>
      <p:bldP spid="2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Generative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92A2-D119-440E-A6A3-A1ADAAE9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" y="1548882"/>
            <a:ext cx="11052993" cy="4320212"/>
          </a:xfrm>
        </p:spPr>
        <p:txBody>
          <a:bodyPr>
            <a:normAutofit/>
          </a:bodyPr>
          <a:lstStyle/>
          <a:p>
            <a:r>
              <a:rPr lang="en-US" sz="2800" b="1" dirty="0"/>
              <a:t>Goal: </a:t>
            </a:r>
            <a:r>
              <a:rPr lang="en-US" sz="2800" dirty="0"/>
              <a:t>Given a distribution of data, take input training samples from it and learn a model that represents that distribution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Density estimation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Synthetic samples generation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73402B77-E8C5-4564-B7EF-B2295FD4BD55}"/>
              </a:ext>
            </a:extLst>
          </p:cNvPr>
          <p:cNvSpPr txBox="1">
            <a:spLocks/>
          </p:cNvSpPr>
          <p:nvPr/>
        </p:nvSpPr>
        <p:spPr>
          <a:xfrm>
            <a:off x="751840" y="1190128"/>
            <a:ext cx="10978342" cy="495667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endParaRPr lang="en-US" sz="28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endParaRPr lang="en-US" sz="28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  <a:buFont typeface="Calibri" panose="020F0502020204030204" pitchFamily="34" charset="0"/>
              <a:buNone/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299B0-9C26-460A-AF95-8F3CA3A81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14" y="4547965"/>
            <a:ext cx="1948151" cy="1707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847DD-B6D6-4E54-874A-9923F2A5D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486"/>
          <a:stretch/>
        </p:blipFill>
        <p:spPr>
          <a:xfrm>
            <a:off x="9112350" y="4965870"/>
            <a:ext cx="1967983" cy="686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F5A98E-E7D1-4549-99A5-69CE79D6851D}"/>
              </a:ext>
            </a:extLst>
          </p:cNvPr>
          <p:cNvSpPr/>
          <p:nvPr/>
        </p:nvSpPr>
        <p:spPr>
          <a:xfrm>
            <a:off x="2306327" y="5101755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Training samples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DED408-19B0-4B97-9184-6F9936AC949A}"/>
              </a:ext>
            </a:extLst>
          </p:cNvPr>
          <p:cNvSpPr/>
          <p:nvPr/>
        </p:nvSpPr>
        <p:spPr>
          <a:xfrm>
            <a:off x="6954865" y="5088653"/>
            <a:ext cx="218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Synthetic samples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316E6B-055C-44EE-A2B7-30D179F32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902" y="2454974"/>
            <a:ext cx="2780272" cy="14901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062929-C15B-4F2C-86C9-7DB8AB1EAEFD}"/>
              </a:ext>
            </a:extLst>
          </p:cNvPr>
          <p:cNvSpPr txBox="1"/>
          <p:nvPr/>
        </p:nvSpPr>
        <p:spPr>
          <a:xfrm>
            <a:off x="5637007" y="297448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34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Lipizzaner: Gradient-based Coevolution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054844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Lipizzaner is a </a:t>
            </a:r>
            <a:r>
              <a:rPr lang="en-US" sz="2800" b="1" dirty="0"/>
              <a:t>distributed</a:t>
            </a:r>
            <a:r>
              <a:rPr lang="en-US" sz="2800" dirty="0"/>
              <a:t>, </a:t>
            </a:r>
            <a:r>
              <a:rPr lang="en-US" sz="2800" b="1" dirty="0"/>
              <a:t>coevolutionary</a:t>
            </a:r>
            <a:r>
              <a:rPr lang="en-US" sz="2800" dirty="0"/>
              <a:t> framework to train GANs with </a:t>
            </a:r>
            <a:r>
              <a:rPr lang="en-US" sz="2800" b="1" dirty="0"/>
              <a:t>gradient-based</a:t>
            </a:r>
            <a:r>
              <a:rPr lang="en-US" sz="2800" dirty="0"/>
              <a:t> optimizers</a:t>
            </a:r>
          </a:p>
          <a:p>
            <a:pPr marL="0" indent="0">
              <a:spcBef>
                <a:spcPts val="200"/>
              </a:spcBef>
              <a:buNone/>
            </a:pPr>
            <a:endParaRPr lang="en-US" sz="2200" dirty="0"/>
          </a:p>
          <a:p>
            <a:pPr marL="0" indent="0">
              <a:spcBef>
                <a:spcPts val="200"/>
              </a:spcBef>
              <a:buNone/>
            </a:pPr>
            <a:endParaRPr lang="en-US" sz="2200" b="1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F7FD804-C918-4059-A76F-0D224ACF1CD9}"/>
              </a:ext>
            </a:extLst>
          </p:cNvPr>
          <p:cNvSpPr txBox="1">
            <a:spLocks/>
          </p:cNvSpPr>
          <p:nvPr/>
        </p:nvSpPr>
        <p:spPr>
          <a:xfrm>
            <a:off x="645322" y="2601508"/>
            <a:ext cx="8302735" cy="367934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8358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Fast convergence </a:t>
            </a:r>
            <a:r>
              <a:rPr lang="en-US" sz="2600" dirty="0"/>
              <a:t>due to gradient-based steps</a:t>
            </a:r>
          </a:p>
          <a:p>
            <a:pPr marL="578358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Improved convergence </a:t>
            </a:r>
            <a:r>
              <a:rPr lang="en-US" sz="2600" dirty="0"/>
              <a:t>due to hyperparameter evolution</a:t>
            </a:r>
          </a:p>
          <a:p>
            <a:pPr marL="578358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Robustness</a:t>
            </a:r>
            <a:r>
              <a:rPr lang="en-US" sz="2600" dirty="0"/>
              <a:t> and </a:t>
            </a:r>
            <a:r>
              <a:rPr lang="en-US" sz="2600" b="1" dirty="0"/>
              <a:t>resilience</a:t>
            </a:r>
            <a:r>
              <a:rPr lang="en-US" sz="2600" dirty="0"/>
              <a:t> due to coevolution</a:t>
            </a:r>
          </a:p>
          <a:p>
            <a:pPr marL="578358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Diverse solutions </a:t>
            </a:r>
            <a:r>
              <a:rPr lang="en-US" sz="2600" dirty="0"/>
              <a:t>due to mixture evolution</a:t>
            </a:r>
          </a:p>
          <a:p>
            <a:pPr marL="578358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Scalability</a:t>
            </a:r>
            <a:r>
              <a:rPr lang="en-US" sz="2600" dirty="0"/>
              <a:t> due to spatial distribution topology and asynchronous parallelism</a:t>
            </a:r>
          </a:p>
        </p:txBody>
      </p:sp>
      <p:pic>
        <p:nvPicPr>
          <p:cNvPr id="2052" name="Picture 4" descr="File:Lipizzaner Stallion.jpg - Wikimedia Commons">
            <a:extLst>
              <a:ext uri="{FF2B5EF4-FFF2-40B4-BE49-F238E27FC236}">
                <a16:creationId xmlns:a16="http://schemas.microsoft.com/office/drawing/2014/main" id="{AA393EB1-4055-4F4E-A0D5-A39684B52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1"/>
          <a:stretch/>
        </p:blipFill>
        <p:spPr bwMode="auto">
          <a:xfrm>
            <a:off x="9106208" y="2601508"/>
            <a:ext cx="2493187" cy="313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32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Fast and improved convergence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054844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Lipizzaner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communication</a:t>
            </a:r>
            <a:r>
              <a:rPr lang="en-US" sz="2800" dirty="0"/>
              <a:t> and </a:t>
            </a:r>
            <a:r>
              <a:rPr lang="en-US" sz="2800" b="1" dirty="0"/>
              <a:t>performance-based selection </a:t>
            </a:r>
            <a:r>
              <a:rPr lang="en-US" sz="2800" dirty="0"/>
              <a:t>pressure converge faster and avoids continuous fluctuations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/>
              <a:t>SPaGAN</a:t>
            </a:r>
            <a:r>
              <a:rPr lang="en-US" sz="2800" dirty="0"/>
              <a:t> – </a:t>
            </a:r>
            <a:r>
              <a:rPr lang="en-US" sz="2800" b="1" dirty="0"/>
              <a:t>no selection/replacement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/>
              <a:t>PaGAN</a:t>
            </a:r>
            <a:r>
              <a:rPr lang="en-US" sz="2800" dirty="0"/>
              <a:t> – </a:t>
            </a:r>
            <a:r>
              <a:rPr lang="en-US" sz="2800" b="1" dirty="0"/>
              <a:t>no communication</a:t>
            </a:r>
          </a:p>
          <a:p>
            <a:pPr marL="0" indent="0">
              <a:spcBef>
                <a:spcPts val="200"/>
              </a:spcBef>
              <a:buNone/>
            </a:pPr>
            <a:endParaRPr lang="en-US" sz="2200" dirty="0"/>
          </a:p>
          <a:p>
            <a:pPr marL="0" indent="0">
              <a:spcBef>
                <a:spcPts val="200"/>
              </a:spcBef>
              <a:buNone/>
            </a:pPr>
            <a:endParaRPr lang="en-US" sz="2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BA795-BF2D-4482-A59A-E7ED290C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815" y="3687195"/>
            <a:ext cx="3275500" cy="25192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71E75F-7FFE-48E7-B981-47E9DFB5C89F}"/>
              </a:ext>
            </a:extLst>
          </p:cNvPr>
          <p:cNvCxnSpPr/>
          <p:nvPr/>
        </p:nvCxnSpPr>
        <p:spPr>
          <a:xfrm>
            <a:off x="1972790" y="3963560"/>
            <a:ext cx="0" cy="16188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83B5B-077B-47CD-9A07-F8340B175A8F}"/>
              </a:ext>
            </a:extLst>
          </p:cNvPr>
          <p:cNvSpPr/>
          <p:nvPr/>
        </p:nvSpPr>
        <p:spPr>
          <a:xfrm>
            <a:off x="475861" y="4511386"/>
            <a:ext cx="1688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entury Gothic" panose="020B0502020202020204" pitchFamily="34" charset="0"/>
              </a:rPr>
              <a:t>FID</a:t>
            </a:r>
            <a:r>
              <a:rPr lang="en-US" sz="14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</a:t>
            </a:r>
            <a:r>
              <a:rPr lang="en-US" sz="1400" dirty="0" err="1">
                <a:latin typeface="Century Gothic" panose="020B0502020202020204" pitchFamily="34" charset="0"/>
              </a:rPr>
              <a:t>Accuracy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Lower is better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29C1D2-3E60-43C4-9D37-1F6BF2646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296" y="3556404"/>
            <a:ext cx="4983933" cy="1119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283B2-680A-401D-A411-0591307F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163" y="4799718"/>
            <a:ext cx="4997066" cy="11190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067FA8-5CC8-48C4-AD5C-A50B580BB1E6}"/>
              </a:ext>
            </a:extLst>
          </p:cNvPr>
          <p:cNvSpPr/>
          <p:nvPr/>
        </p:nvSpPr>
        <p:spPr>
          <a:xfrm>
            <a:off x="6903296" y="3110087"/>
            <a:ext cx="1153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Epoch: 25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DD913A-D122-43DB-B97E-2B0DC41903A0}"/>
              </a:ext>
            </a:extLst>
          </p:cNvPr>
          <p:cNvSpPr/>
          <p:nvPr/>
        </p:nvSpPr>
        <p:spPr>
          <a:xfrm>
            <a:off x="8213400" y="3136846"/>
            <a:ext cx="1153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Epoch: 50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9934FB-58B1-4494-8A35-6C8B8C2FB5E5}"/>
              </a:ext>
            </a:extLst>
          </p:cNvPr>
          <p:cNvSpPr/>
          <p:nvPr/>
        </p:nvSpPr>
        <p:spPr>
          <a:xfrm>
            <a:off x="9523504" y="3136846"/>
            <a:ext cx="1153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Epoch: 75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1EF5F3-19F6-4CFB-8AC2-888D1068FAFC}"/>
              </a:ext>
            </a:extLst>
          </p:cNvPr>
          <p:cNvSpPr/>
          <p:nvPr/>
        </p:nvSpPr>
        <p:spPr>
          <a:xfrm>
            <a:off x="10784886" y="3136846"/>
            <a:ext cx="1153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Epoch: 100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84BEDF-9359-4E8A-9033-B35F6BA0CBBE}"/>
              </a:ext>
            </a:extLst>
          </p:cNvPr>
          <p:cNvSpPr/>
          <p:nvPr/>
        </p:nvSpPr>
        <p:spPr>
          <a:xfrm>
            <a:off x="5616137" y="5034843"/>
            <a:ext cx="1153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Lipizzaner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946D55-58BD-4C11-9BE6-9ACD84D2969A}"/>
              </a:ext>
            </a:extLst>
          </p:cNvPr>
          <p:cNvSpPr/>
          <p:nvPr/>
        </p:nvSpPr>
        <p:spPr>
          <a:xfrm>
            <a:off x="5616137" y="3875389"/>
            <a:ext cx="1153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Century Gothic" panose="020B0502020202020204" pitchFamily="34" charset="0"/>
              </a:rPr>
              <a:t>SPaGAN</a:t>
            </a:r>
            <a:endParaRPr lang="en-US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1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8" grpId="0"/>
      <p:bldP spid="19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Fast and improved convergence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054844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 the grid size increase (larger populations), the Lipizzaner converges to better generative models</a:t>
            </a:r>
            <a:endParaRPr lang="en-US" sz="22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E84762-743E-4EAC-8F92-542207974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29" y="3058626"/>
            <a:ext cx="3720847" cy="283764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552D313-4989-4AEC-8A16-FE3197309D20}"/>
              </a:ext>
            </a:extLst>
          </p:cNvPr>
          <p:cNvSpPr/>
          <p:nvPr/>
        </p:nvSpPr>
        <p:spPr>
          <a:xfrm>
            <a:off x="4212770" y="2717758"/>
            <a:ext cx="3299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Final results (FID)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758A93-2036-4979-90D3-15855B010EB8}"/>
              </a:ext>
            </a:extLst>
          </p:cNvPr>
          <p:cNvCxnSpPr/>
          <p:nvPr/>
        </p:nvCxnSpPr>
        <p:spPr>
          <a:xfrm>
            <a:off x="3600438" y="3415386"/>
            <a:ext cx="0" cy="16188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2894AA7-8951-463F-958A-651FF929F577}"/>
              </a:ext>
            </a:extLst>
          </p:cNvPr>
          <p:cNvSpPr/>
          <p:nvPr/>
        </p:nvSpPr>
        <p:spPr>
          <a:xfrm>
            <a:off x="2103509" y="3963212"/>
            <a:ext cx="1688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entury Gothic" panose="020B0502020202020204" pitchFamily="34" charset="0"/>
              </a:rPr>
              <a:t>FID</a:t>
            </a:r>
            <a:r>
              <a:rPr lang="en-US" sz="1400" dirty="0" err="1">
                <a:latin typeface="Century Gothic" panose="020B0502020202020204" pitchFamily="34" charset="0"/>
                <a:sym typeface="Wingdings" panose="05000000000000000000" pitchFamily="2" charset="2"/>
              </a:rPr>
              <a:t></a:t>
            </a:r>
            <a:r>
              <a:rPr lang="en-US" sz="1400" dirty="0" err="1">
                <a:latin typeface="Century Gothic" panose="020B0502020202020204" pitchFamily="34" charset="0"/>
              </a:rPr>
              <a:t>Accuracy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Lower is better</a:t>
            </a:r>
          </a:p>
        </p:txBody>
      </p:sp>
    </p:spTree>
    <p:extLst>
      <p:ext uri="{BB962C8B-B14F-4D97-AF65-F5344CB8AC3E}">
        <p14:creationId xmlns:p14="http://schemas.microsoft.com/office/powerpoint/2010/main" val="2535641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Robustness and resilience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054844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Competitive coevolution </a:t>
            </a:r>
            <a:r>
              <a:rPr lang="en-US" sz="2800" dirty="0"/>
              <a:t>allows the cells to escape from local optima and addresses </a:t>
            </a:r>
            <a:r>
              <a:rPr lang="en-US" sz="2800" b="1" dirty="0"/>
              <a:t>vanishing gradient issues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E1870B-99C6-4478-8992-D6E05E955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078" y="3022585"/>
            <a:ext cx="2170922" cy="2170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9BF94-8EE7-4159-B57C-999B3659D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63" y="2965046"/>
            <a:ext cx="2286000" cy="228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67D161-BE7A-482C-A2ED-C185C4803929}"/>
              </a:ext>
            </a:extLst>
          </p:cNvPr>
          <p:cNvSpPr/>
          <p:nvPr/>
        </p:nvSpPr>
        <p:spPr>
          <a:xfrm>
            <a:off x="1257501" y="5310030"/>
            <a:ext cx="1153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Lipizzaner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1C999-A002-4B50-8165-60A2C12A1E31}"/>
              </a:ext>
            </a:extLst>
          </p:cNvPr>
          <p:cNvSpPr/>
          <p:nvPr/>
        </p:nvSpPr>
        <p:spPr>
          <a:xfrm>
            <a:off x="4433777" y="5272550"/>
            <a:ext cx="1153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Lipizzaner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102CB0-8E6D-437D-9E6B-568B4DE8AEB3}"/>
              </a:ext>
            </a:extLst>
          </p:cNvPr>
          <p:cNvSpPr/>
          <p:nvPr/>
        </p:nvSpPr>
        <p:spPr>
          <a:xfrm>
            <a:off x="7988778" y="3095139"/>
            <a:ext cx="575863" cy="5565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G</a:t>
            </a:r>
            <a:r>
              <a:rPr lang="en-US" i="1" baseline="-25000" dirty="0">
                <a:latin typeface="Century Gothic" panose="020B0502020202020204" pitchFamily="34" charset="0"/>
              </a:rPr>
              <a:t>i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DECD36-24C3-4EAB-AF70-A2E95B098FCA}"/>
              </a:ext>
            </a:extLst>
          </p:cNvPr>
          <p:cNvSpPr/>
          <p:nvPr/>
        </p:nvSpPr>
        <p:spPr>
          <a:xfrm>
            <a:off x="8978967" y="3090522"/>
            <a:ext cx="575863" cy="5565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D</a:t>
            </a:r>
            <a:r>
              <a:rPr lang="en-US" i="1" baseline="-25000" dirty="0">
                <a:latin typeface="Century Gothic" panose="020B0502020202020204" pitchFamily="34" charset="0"/>
              </a:rPr>
              <a:t>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37B442-986D-4AC1-951B-96F13877CF3E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 flipV="1">
            <a:off x="8564641" y="3368804"/>
            <a:ext cx="414326" cy="46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6750FB-02B0-4916-9986-526DA5453F3E}"/>
              </a:ext>
            </a:extLst>
          </p:cNvPr>
          <p:cNvSpPr/>
          <p:nvPr/>
        </p:nvSpPr>
        <p:spPr>
          <a:xfrm>
            <a:off x="7699947" y="2825251"/>
            <a:ext cx="1153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Weak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6629B2-0E00-4DC5-9EF3-102288BFBC63}"/>
              </a:ext>
            </a:extLst>
          </p:cNvPr>
          <p:cNvSpPr/>
          <p:nvPr/>
        </p:nvSpPr>
        <p:spPr>
          <a:xfrm>
            <a:off x="8668478" y="2811392"/>
            <a:ext cx="1153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Strong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594CFB-52B9-4A75-857E-3AFDCBB7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617" y="3847116"/>
            <a:ext cx="1255336" cy="12553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DB8F08-084E-4DD7-8A1B-3B8C78B28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3478" y="3842499"/>
            <a:ext cx="1351008" cy="13510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D13E39-0267-4F1F-8E9C-810E063E0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156" y="3852084"/>
            <a:ext cx="1280358" cy="128035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4E12FA-17D6-4FAE-87AE-A59A1A7702BF}"/>
              </a:ext>
            </a:extLst>
          </p:cNvPr>
          <p:cNvCxnSpPr>
            <a:cxnSpLocks/>
          </p:cNvCxnSpPr>
          <p:nvPr/>
        </p:nvCxnSpPr>
        <p:spPr>
          <a:xfrm flipH="1">
            <a:off x="8323634" y="3627422"/>
            <a:ext cx="330319" cy="748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9D5EF35-4396-47F1-BD8A-512E3F0E382C}"/>
              </a:ext>
            </a:extLst>
          </p:cNvPr>
          <p:cNvSpPr/>
          <p:nvPr/>
        </p:nvSpPr>
        <p:spPr>
          <a:xfrm>
            <a:off x="7949102" y="4408845"/>
            <a:ext cx="414326" cy="400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C358D847-C70C-43F4-94FC-33AA73F71AF5}"/>
              </a:ext>
            </a:extLst>
          </p:cNvPr>
          <p:cNvSpPr/>
          <p:nvPr/>
        </p:nvSpPr>
        <p:spPr>
          <a:xfrm>
            <a:off x="6320354" y="4133418"/>
            <a:ext cx="690032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5608E2-274A-43EA-A9B8-A9ECEFBB5D6C}"/>
              </a:ext>
            </a:extLst>
          </p:cNvPr>
          <p:cNvSpPr/>
          <p:nvPr/>
        </p:nvSpPr>
        <p:spPr>
          <a:xfrm>
            <a:off x="3800918" y="2811392"/>
            <a:ext cx="2354233" cy="2837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  <p:bldP spid="19" grpId="0"/>
      <p:bldP spid="28" grpId="0" animBg="1"/>
      <p:bldP spid="29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Ensembles: Robustness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054844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Mixture </a:t>
            </a:r>
            <a:r>
              <a:rPr lang="en-US" sz="2800" dirty="0"/>
              <a:t>of generators overcomes </a:t>
            </a:r>
            <a:r>
              <a:rPr lang="en-US" sz="2800" b="1" dirty="0"/>
              <a:t>mode collapse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4C29FE-44E6-4F93-A702-8B4B7E61C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866" y="2375119"/>
            <a:ext cx="1371600" cy="137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06A4D5-DBEA-4F17-B041-52F227F2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10" y="3337563"/>
            <a:ext cx="1371600" cy="1371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B08A16-414E-436D-A953-5D0D95DCE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512" y="4198115"/>
            <a:ext cx="1984248" cy="19842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B8FCD7-D1B7-4EDF-8CAF-474E463C2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342" y="2375119"/>
            <a:ext cx="1371600" cy="1371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6198DB-69AD-40D8-A22F-02CF72FD2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598" y="3337563"/>
            <a:ext cx="1371600" cy="13716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9A8CA0-E0B4-4E3D-94D1-4ECE1648F8F2}"/>
              </a:ext>
            </a:extLst>
          </p:cNvPr>
          <p:cNvCxnSpPr>
            <a:cxnSpLocks/>
          </p:cNvCxnSpPr>
          <p:nvPr/>
        </p:nvCxnSpPr>
        <p:spPr>
          <a:xfrm>
            <a:off x="3639512" y="3849248"/>
            <a:ext cx="282206" cy="297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179090-D5E3-451C-9F2D-381AABAFB048}"/>
              </a:ext>
            </a:extLst>
          </p:cNvPr>
          <p:cNvCxnSpPr>
            <a:cxnSpLocks/>
          </p:cNvCxnSpPr>
          <p:nvPr/>
        </p:nvCxnSpPr>
        <p:spPr>
          <a:xfrm>
            <a:off x="2134728" y="4345680"/>
            <a:ext cx="1504784" cy="27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4432A1-502A-4B3B-A477-9528B5063B31}"/>
              </a:ext>
            </a:extLst>
          </p:cNvPr>
          <p:cNvCxnSpPr>
            <a:cxnSpLocks/>
          </p:cNvCxnSpPr>
          <p:nvPr/>
        </p:nvCxnSpPr>
        <p:spPr>
          <a:xfrm flipH="1">
            <a:off x="5712666" y="4023363"/>
            <a:ext cx="1305336" cy="60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5E0B34-652C-4AA1-B6E5-4970B1021F55}"/>
              </a:ext>
            </a:extLst>
          </p:cNvPr>
          <p:cNvCxnSpPr>
            <a:cxnSpLocks/>
          </p:cNvCxnSpPr>
          <p:nvPr/>
        </p:nvCxnSpPr>
        <p:spPr>
          <a:xfrm flipH="1">
            <a:off x="5273857" y="3821382"/>
            <a:ext cx="297706" cy="32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569521-7188-4B6A-AF58-935092FF60EB}"/>
              </a:ext>
            </a:extLst>
          </p:cNvPr>
          <p:cNvSpPr/>
          <p:nvPr/>
        </p:nvSpPr>
        <p:spPr>
          <a:xfrm>
            <a:off x="2597533" y="4144459"/>
            <a:ext cx="422494" cy="2299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w</a:t>
            </a:r>
            <a:r>
              <a:rPr lang="en-US" sz="1400" i="1" baseline="30000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92514EE-5CB0-40DA-971B-1FCC036EEE1F}"/>
              </a:ext>
            </a:extLst>
          </p:cNvPr>
          <p:cNvSpPr/>
          <p:nvPr/>
        </p:nvSpPr>
        <p:spPr>
          <a:xfrm>
            <a:off x="3857099" y="3763924"/>
            <a:ext cx="422494" cy="2299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w</a:t>
            </a:r>
            <a:r>
              <a:rPr lang="en-US" sz="1400" i="1" baseline="30000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1591DE2-4132-425C-82A8-13C43206869A}"/>
              </a:ext>
            </a:extLst>
          </p:cNvPr>
          <p:cNvSpPr/>
          <p:nvPr/>
        </p:nvSpPr>
        <p:spPr>
          <a:xfrm>
            <a:off x="5629002" y="3798386"/>
            <a:ext cx="422494" cy="2299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w</a:t>
            </a:r>
            <a:r>
              <a:rPr lang="en-US" sz="1400" i="1" baseline="30000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40BC87B-9E79-4DB8-BB86-21F60EEE3805}"/>
              </a:ext>
            </a:extLst>
          </p:cNvPr>
          <p:cNvSpPr/>
          <p:nvPr/>
        </p:nvSpPr>
        <p:spPr>
          <a:xfrm>
            <a:off x="6452359" y="4327527"/>
            <a:ext cx="422494" cy="2299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w</a:t>
            </a:r>
            <a:r>
              <a:rPr lang="en-US" sz="1400" i="1" baseline="30000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8E03A14-49FC-40D0-AB49-F9EE6091A64B}"/>
              </a:ext>
            </a:extLst>
          </p:cNvPr>
          <p:cNvSpPr/>
          <p:nvPr/>
        </p:nvSpPr>
        <p:spPr>
          <a:xfrm>
            <a:off x="192896" y="3794763"/>
            <a:ext cx="457200" cy="4572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g</a:t>
            </a:r>
            <a:r>
              <a:rPr lang="en-US" i="1" baseline="-25000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0F29D7-66C1-461F-8B10-7699AB27D7B1}"/>
              </a:ext>
            </a:extLst>
          </p:cNvPr>
          <p:cNvSpPr/>
          <p:nvPr/>
        </p:nvSpPr>
        <p:spPr>
          <a:xfrm>
            <a:off x="2313421" y="2741751"/>
            <a:ext cx="457200" cy="4572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g</a:t>
            </a:r>
            <a:r>
              <a:rPr lang="en-US" i="1" baseline="-25000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94D8381-5A21-4F48-8002-BEE1F220553D}"/>
              </a:ext>
            </a:extLst>
          </p:cNvPr>
          <p:cNvSpPr/>
          <p:nvPr/>
        </p:nvSpPr>
        <p:spPr>
          <a:xfrm>
            <a:off x="4569666" y="2728933"/>
            <a:ext cx="457200" cy="4572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g</a:t>
            </a:r>
            <a:r>
              <a:rPr lang="en-US" i="1" baseline="-25000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582CC2-3164-49F3-AEBF-4B698A52EEDA}"/>
              </a:ext>
            </a:extLst>
          </p:cNvPr>
          <p:cNvSpPr/>
          <p:nvPr/>
        </p:nvSpPr>
        <p:spPr>
          <a:xfrm>
            <a:off x="6638452" y="3370749"/>
            <a:ext cx="457200" cy="4572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g</a:t>
            </a:r>
            <a:r>
              <a:rPr lang="en-US" i="1" baseline="-25000" dirty="0">
                <a:latin typeface="Century Gothic" panose="020B0502020202020204" pitchFamily="34" charset="0"/>
              </a:rPr>
              <a:t>4</a:t>
            </a:r>
          </a:p>
        </p:txBody>
      </p:sp>
      <p:pic>
        <p:nvPicPr>
          <p:cNvPr id="45" name="Picture 15">
            <a:extLst>
              <a:ext uri="{FF2B5EF4-FFF2-40B4-BE49-F238E27FC236}">
                <a16:creationId xmlns:a16="http://schemas.microsoft.com/office/drawing/2014/main" id="{EF02FF55-3207-4329-89E8-29211D49A31F}"/>
              </a:ext>
            </a:extLst>
          </p:cNvPr>
          <p:cNvPicPr/>
          <p:nvPr/>
        </p:nvPicPr>
        <p:blipFill rotWithShape="1">
          <a:blip r:embed="rId8"/>
          <a:srcRect t="31617" b="16586"/>
          <a:stretch/>
        </p:blipFill>
        <p:spPr>
          <a:xfrm>
            <a:off x="8940236" y="3094120"/>
            <a:ext cx="877655" cy="773724"/>
          </a:xfrm>
          <a:prstGeom prst="rect">
            <a:avLst/>
          </a:prstGeom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004FD53-4451-432C-9A4A-4D074361B0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576"/>
          <a:stretch/>
        </p:blipFill>
        <p:spPr>
          <a:xfrm>
            <a:off x="10024622" y="3094120"/>
            <a:ext cx="877655" cy="7737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04B8EAC-EF7D-43E9-B33A-A4EB81283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350"/>
          <a:stretch/>
        </p:blipFill>
        <p:spPr>
          <a:xfrm>
            <a:off x="10023036" y="4559199"/>
            <a:ext cx="866797" cy="781358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547A2F-0B1E-4036-AF26-600058CAAA7D}"/>
              </a:ext>
            </a:extLst>
          </p:cNvPr>
          <p:cNvCxnSpPr>
            <a:cxnSpLocks/>
          </p:cNvCxnSpPr>
          <p:nvPr/>
        </p:nvCxnSpPr>
        <p:spPr>
          <a:xfrm>
            <a:off x="9310840" y="4029146"/>
            <a:ext cx="507051" cy="50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6DC09D-4695-4EFF-80A9-70881E99F482}"/>
              </a:ext>
            </a:extLst>
          </p:cNvPr>
          <p:cNvCxnSpPr>
            <a:cxnSpLocks/>
          </p:cNvCxnSpPr>
          <p:nvPr/>
        </p:nvCxnSpPr>
        <p:spPr>
          <a:xfrm>
            <a:off x="10456434" y="3988137"/>
            <a:ext cx="7015" cy="42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BBE793-8BB9-4277-9E15-0252963F80FF}"/>
              </a:ext>
            </a:extLst>
          </p:cNvPr>
          <p:cNvCxnSpPr>
            <a:cxnSpLocks/>
          </p:cNvCxnSpPr>
          <p:nvPr/>
        </p:nvCxnSpPr>
        <p:spPr>
          <a:xfrm flipH="1">
            <a:off x="11101992" y="3973007"/>
            <a:ext cx="291561" cy="56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F9BCA65-8A00-48C5-844F-D0A3BF97B743}"/>
              </a:ext>
            </a:extLst>
          </p:cNvPr>
          <p:cNvSpPr/>
          <p:nvPr/>
        </p:nvSpPr>
        <p:spPr>
          <a:xfrm>
            <a:off x="11195936" y="3589994"/>
            <a:ext cx="395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6605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Loss Diversity: Robustness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054844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Mustangs: </a:t>
            </a:r>
            <a:r>
              <a:rPr lang="en-US" sz="2800" dirty="0"/>
              <a:t>For each training epoch, each cell randomly picks a loss function to optimize the networks’ weights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1466F0-7EBD-4403-B385-412A2BC6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15" y="2261669"/>
            <a:ext cx="3136533" cy="1568267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CF90B651-6D5E-4F33-9050-411859B854C5}"/>
              </a:ext>
            </a:extLst>
          </p:cNvPr>
          <p:cNvSpPr/>
          <p:nvPr/>
        </p:nvSpPr>
        <p:spPr>
          <a:xfrm>
            <a:off x="936279" y="2885041"/>
            <a:ext cx="659161" cy="6705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G</a:t>
            </a:r>
            <a:r>
              <a:rPr lang="en-US" i="1" baseline="-25000" dirty="0">
                <a:latin typeface="Century Gothic" panose="020B0502020202020204" pitchFamily="34" charset="0"/>
              </a:rPr>
              <a:t>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51BA262-9AC4-4F63-BA5A-77A437A872DD}"/>
              </a:ext>
            </a:extLst>
          </p:cNvPr>
          <p:cNvSpPr/>
          <p:nvPr/>
        </p:nvSpPr>
        <p:spPr>
          <a:xfrm>
            <a:off x="2069698" y="2879478"/>
            <a:ext cx="659161" cy="67050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i="1" dirty="0">
                <a:latin typeface="Century Gothic" panose="020B0502020202020204" pitchFamily="34" charset="0"/>
              </a:rPr>
              <a:t>D</a:t>
            </a:r>
            <a:r>
              <a:rPr lang="en-US" i="1" baseline="-25000" dirty="0">
                <a:latin typeface="Century Gothic" panose="020B0502020202020204" pitchFamily="34" charset="0"/>
              </a:rPr>
              <a:t>i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68A00B-4BBA-45B4-BD7D-166897D5600D}"/>
              </a:ext>
            </a:extLst>
          </p:cNvPr>
          <p:cNvCxnSpPr>
            <a:stCxn id="55" idx="6"/>
            <a:endCxn id="56" idx="2"/>
          </p:cNvCxnSpPr>
          <p:nvPr/>
        </p:nvCxnSpPr>
        <p:spPr>
          <a:xfrm flipV="1">
            <a:off x="1595440" y="3214730"/>
            <a:ext cx="474258" cy="5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51EC056-F61C-4C78-B636-41FE1EBC0747}"/>
              </a:ext>
            </a:extLst>
          </p:cNvPr>
          <p:cNvSpPr/>
          <p:nvPr/>
        </p:nvSpPr>
        <p:spPr>
          <a:xfrm>
            <a:off x="1132766" y="3971932"/>
            <a:ext cx="1766167" cy="370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Update weigh</a:t>
            </a:r>
            <a:r>
              <a:rPr lang="en-US" sz="1200" dirty="0">
                <a:latin typeface="Century Gothic" panose="020B0502020202020204" pitchFamily="34" charset="0"/>
              </a:rPr>
              <a:t>t</a:t>
            </a:r>
            <a:r>
              <a:rPr lang="en-US" sz="1400" dirty="0">
                <a:latin typeface="Century Gothic" panose="020B0502020202020204" pitchFamily="34" charset="0"/>
              </a:rPr>
              <a:t>s</a:t>
            </a:r>
            <a:endParaRPr lang="en-US" sz="14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E9CE21-1983-4443-A26B-AEC187BDADAF}"/>
              </a:ext>
            </a:extLst>
          </p:cNvPr>
          <p:cNvCxnSpPr>
            <a:cxnSpLocks/>
          </p:cNvCxnSpPr>
          <p:nvPr/>
        </p:nvCxnSpPr>
        <p:spPr>
          <a:xfrm flipH="1" flipV="1">
            <a:off x="1404451" y="3660744"/>
            <a:ext cx="164615" cy="26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B117EE-7894-4B34-BCD1-9D6D64E74470}"/>
              </a:ext>
            </a:extLst>
          </p:cNvPr>
          <p:cNvCxnSpPr>
            <a:cxnSpLocks/>
          </p:cNvCxnSpPr>
          <p:nvPr/>
        </p:nvCxnSpPr>
        <p:spPr>
          <a:xfrm flipV="1">
            <a:off x="2197596" y="3688703"/>
            <a:ext cx="117011" cy="23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B00EC1-EEFA-4F29-B0AF-48C3E24313F2}"/>
              </a:ext>
            </a:extLst>
          </p:cNvPr>
          <p:cNvCxnSpPr>
            <a:cxnSpLocks/>
          </p:cNvCxnSpPr>
          <p:nvPr/>
        </p:nvCxnSpPr>
        <p:spPr>
          <a:xfrm>
            <a:off x="1908362" y="4558640"/>
            <a:ext cx="812489" cy="4792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AE3170A-1447-4F57-A868-DBB46F0D42C2}"/>
              </a:ext>
            </a:extLst>
          </p:cNvPr>
          <p:cNvGrpSpPr/>
          <p:nvPr/>
        </p:nvGrpSpPr>
        <p:grpSpPr>
          <a:xfrm>
            <a:off x="3087885" y="3971932"/>
            <a:ext cx="4126841" cy="2083652"/>
            <a:chOff x="3087886" y="4239560"/>
            <a:chExt cx="3755212" cy="181602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D86C102-529A-4D67-9EEC-8D44B8C89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69" t="10846" r="23558" b="33415"/>
            <a:stretch/>
          </p:blipFill>
          <p:spPr>
            <a:xfrm>
              <a:off x="3095307" y="4239560"/>
              <a:ext cx="3740370" cy="1816024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AAFB0AB-3EDF-4BCF-9550-D5F776C3D977}"/>
                </a:ext>
              </a:extLst>
            </p:cNvPr>
            <p:cNvSpPr/>
            <p:nvPr/>
          </p:nvSpPr>
          <p:spPr>
            <a:xfrm>
              <a:off x="3087886" y="4798253"/>
              <a:ext cx="659161" cy="67050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i="1" dirty="0">
                  <a:latin typeface="Century Gothic" panose="020B0502020202020204" pitchFamily="34" charset="0"/>
                </a:rPr>
                <a:t>G</a:t>
              </a:r>
              <a:r>
                <a:rPr lang="en-US" i="1" baseline="-25000" dirty="0">
                  <a:latin typeface="Century Gothic" panose="020B0502020202020204" pitchFamily="34" charset="0"/>
                </a:rPr>
                <a:t>i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7006907-81E2-44CF-A13E-F219709C3076}"/>
                </a:ext>
              </a:extLst>
            </p:cNvPr>
            <p:cNvSpPr/>
            <p:nvPr/>
          </p:nvSpPr>
          <p:spPr>
            <a:xfrm>
              <a:off x="5849749" y="4817053"/>
              <a:ext cx="659161" cy="67050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i="1" dirty="0">
                  <a:latin typeface="Century Gothic" panose="020B0502020202020204" pitchFamily="34" charset="0"/>
                </a:rPr>
                <a:t>G</a:t>
              </a:r>
              <a:r>
                <a:rPr lang="en-US" i="1" baseline="-25000" dirty="0">
                  <a:latin typeface="Century Gothic" panose="020B0502020202020204" pitchFamily="34" charset="0"/>
                </a:rPr>
                <a:t>i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16F85F-0C7F-4119-BB95-EC70D52F17F2}"/>
                </a:ext>
              </a:extLst>
            </p:cNvPr>
            <p:cNvSpPr/>
            <p:nvPr/>
          </p:nvSpPr>
          <p:spPr>
            <a:xfrm>
              <a:off x="3100356" y="5496022"/>
              <a:ext cx="766208" cy="3132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B65744-E960-492A-A14C-58EC3F81C49B}"/>
                </a:ext>
              </a:extLst>
            </p:cNvPr>
            <p:cNvSpPr/>
            <p:nvPr/>
          </p:nvSpPr>
          <p:spPr>
            <a:xfrm>
              <a:off x="5909282" y="5517309"/>
              <a:ext cx="933816" cy="398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B45DBC0-563E-46E1-8877-853FB742B277}"/>
              </a:ext>
            </a:extLst>
          </p:cNvPr>
          <p:cNvSpPr/>
          <p:nvPr/>
        </p:nvSpPr>
        <p:spPr>
          <a:xfrm>
            <a:off x="8045911" y="3863427"/>
            <a:ext cx="2422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3x3 grid</a:t>
            </a:r>
            <a:endParaRPr lang="en-US" sz="1400" b="1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1BD400-6DE4-4346-A9FB-BD2E4ACA90B1}"/>
              </a:ext>
            </a:extLst>
          </p:cNvPr>
          <p:cNvSpPr/>
          <p:nvPr/>
        </p:nvSpPr>
        <p:spPr>
          <a:xfrm>
            <a:off x="8030736" y="5808690"/>
            <a:ext cx="2422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5x5 grid</a:t>
            </a:r>
            <a:endParaRPr lang="en-US" sz="1400" b="1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FD045D3-C625-4BD3-9859-0E37EBD9A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015" y="4204695"/>
            <a:ext cx="3136534" cy="156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Ensembles: Better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054844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use of </a:t>
            </a:r>
            <a:r>
              <a:rPr lang="en-US" sz="2800" b="1" dirty="0"/>
              <a:t>evolved ensembles </a:t>
            </a:r>
            <a:r>
              <a:rPr lang="en-US" sz="2800" dirty="0"/>
              <a:t>improves </a:t>
            </a:r>
            <a:r>
              <a:rPr lang="en-US" sz="2800" b="1" dirty="0"/>
              <a:t>quality</a:t>
            </a:r>
            <a:r>
              <a:rPr lang="en-US" sz="2800" dirty="0"/>
              <a:t> of the samples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DE2B1C-8257-405D-ACD8-93E38087E663}"/>
              </a:ext>
            </a:extLst>
          </p:cNvPr>
          <p:cNvGrpSpPr/>
          <p:nvPr/>
        </p:nvGrpSpPr>
        <p:grpSpPr>
          <a:xfrm>
            <a:off x="4458817" y="2160898"/>
            <a:ext cx="5626864" cy="3648444"/>
            <a:chOff x="2684446" y="2514900"/>
            <a:chExt cx="5626864" cy="364844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C443DB9-0152-489F-A8CA-2E2CD7B08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62708"/>
            <a:stretch/>
          </p:blipFill>
          <p:spPr>
            <a:xfrm>
              <a:off x="2684446" y="2514900"/>
              <a:ext cx="5626864" cy="165750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523F8BE-6325-41B0-A842-787B1D268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364" b="8561"/>
            <a:stretch/>
          </p:blipFill>
          <p:spPr>
            <a:xfrm>
              <a:off x="2684446" y="4515479"/>
              <a:ext cx="5626864" cy="1647865"/>
            </a:xfrm>
            <a:prstGeom prst="rect">
              <a:avLst/>
            </a:prstGeom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09DA4E8-C8F6-4EC0-B30C-7F115B04A5EA}"/>
                </a:ext>
              </a:extLst>
            </p:cNvPr>
            <p:cNvCxnSpPr/>
            <p:nvPr/>
          </p:nvCxnSpPr>
          <p:spPr>
            <a:xfrm>
              <a:off x="4561115" y="3004457"/>
              <a:ext cx="0" cy="231865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95DB5E-6957-4715-9B3A-A1E6C3E599A3}"/>
                </a:ext>
              </a:extLst>
            </p:cNvPr>
            <p:cNvCxnSpPr/>
            <p:nvPr/>
          </p:nvCxnSpPr>
          <p:spPr>
            <a:xfrm>
              <a:off x="6520543" y="2993569"/>
              <a:ext cx="0" cy="231865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B4A271A-12F1-461A-B7AF-0138612C40FD}"/>
              </a:ext>
            </a:extLst>
          </p:cNvPr>
          <p:cNvSpPr/>
          <p:nvPr/>
        </p:nvSpPr>
        <p:spPr>
          <a:xfrm>
            <a:off x="1032932" y="2651098"/>
            <a:ext cx="310472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Uniformly distributed weights</a:t>
            </a:r>
            <a:endParaRPr lang="en-US" sz="16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81CA98C-CA41-4576-9D39-5CA96B64F729}"/>
              </a:ext>
            </a:extLst>
          </p:cNvPr>
          <p:cNvSpPr/>
          <p:nvPr/>
        </p:nvSpPr>
        <p:spPr>
          <a:xfrm>
            <a:off x="1052969" y="4545907"/>
            <a:ext cx="3104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Evolved weights</a:t>
            </a:r>
            <a:endParaRPr lang="en-US" sz="16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C37E0F-8759-4379-84DE-070D724D280F}"/>
              </a:ext>
            </a:extLst>
          </p:cNvPr>
          <p:cNvCxnSpPr/>
          <p:nvPr/>
        </p:nvCxnSpPr>
        <p:spPr>
          <a:xfrm>
            <a:off x="1968123" y="2989652"/>
            <a:ext cx="2407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11D628-B2EE-446C-BE02-57BF3A2E46DE}"/>
              </a:ext>
            </a:extLst>
          </p:cNvPr>
          <p:cNvCxnSpPr/>
          <p:nvPr/>
        </p:nvCxnSpPr>
        <p:spPr>
          <a:xfrm>
            <a:off x="1968123" y="4884461"/>
            <a:ext cx="24079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48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Ensembles: Re-purpose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054844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Given a set of heterogeneous generators that were optimized for one objective (e.g., FID), create </a:t>
            </a:r>
            <a:r>
              <a:rPr lang="en-US" sz="2800" b="1" dirty="0"/>
              <a:t>ensembles for optimizing a different objective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8D97C87-DF81-4D58-B526-0767B6884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40545"/>
              </p:ext>
            </p:extLst>
          </p:nvPr>
        </p:nvGraphicFramePr>
        <p:xfrm>
          <a:off x="6096000" y="2939657"/>
          <a:ext cx="503768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228">
                  <a:extLst>
                    <a:ext uri="{9D8B030D-6E8A-4147-A177-3AD203B41FA5}">
                      <a16:colId xmlns:a16="http://schemas.microsoft.com/office/drawing/2014/main" val="1387535725"/>
                    </a:ext>
                  </a:extLst>
                </a:gridCol>
                <a:gridCol w="1692941">
                  <a:extLst>
                    <a:ext uri="{9D8B030D-6E8A-4147-A177-3AD203B41FA5}">
                      <a16:colId xmlns:a16="http://schemas.microsoft.com/office/drawing/2014/main" val="535421326"/>
                    </a:ext>
                  </a:extLst>
                </a:gridCol>
                <a:gridCol w="1665515">
                  <a:extLst>
                    <a:ext uri="{9D8B030D-6E8A-4147-A177-3AD203B41FA5}">
                      <a16:colId xmlns:a16="http://schemas.microsoft.com/office/drawing/2014/main" val="2301762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Ensemble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TVD - Diversity</a:t>
                      </a:r>
                    </a:p>
                    <a:p>
                      <a:r>
                        <a:rPr lang="en-US" dirty="0"/>
                        <a:t>(new objective)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FID - Accuracy</a:t>
                      </a:r>
                    </a:p>
                    <a:p>
                      <a:r>
                        <a:rPr lang="en-US" dirty="0"/>
                        <a:t>(old objective)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1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1" dirty="0"/>
                        <a:t>0.113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36.393 </a:t>
                      </a:r>
                      <a:endParaRPr lang="en-US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35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0.046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27.576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8277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27.890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4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0.046 </a:t>
                      </a:r>
                      <a:endParaRPr 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28.225 </a:t>
                      </a:r>
                      <a:endParaRPr 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41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27.077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953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&lt;8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0.033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27.342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478988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6BDBFC5-3230-427C-95DE-E6C85963E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834"/>
          <a:stretch/>
        </p:blipFill>
        <p:spPr>
          <a:xfrm>
            <a:off x="3129950" y="3660997"/>
            <a:ext cx="1286561" cy="2101396"/>
          </a:xfrm>
          <a:prstGeom prst="rect">
            <a:avLst/>
          </a:prstGeom>
        </p:spPr>
      </p:pic>
      <p:sp>
        <p:nvSpPr>
          <p:cNvPr id="18" name="Arrow: Left 17">
            <a:extLst>
              <a:ext uri="{FF2B5EF4-FFF2-40B4-BE49-F238E27FC236}">
                <a16:creationId xmlns:a16="http://schemas.microsoft.com/office/drawing/2014/main" id="{2BF6BCC4-88D5-4B63-892D-10D8E1AA3901}"/>
              </a:ext>
            </a:extLst>
          </p:cNvPr>
          <p:cNvSpPr/>
          <p:nvPr/>
        </p:nvSpPr>
        <p:spPr>
          <a:xfrm rot="10800000">
            <a:off x="2241426" y="4372217"/>
            <a:ext cx="690032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14B5D0-F265-4B19-B414-77C85AF53C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461"/>
          <a:stretch/>
        </p:blipFill>
        <p:spPr>
          <a:xfrm>
            <a:off x="756373" y="3668784"/>
            <a:ext cx="1286561" cy="209360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16D1BF-B0D6-4631-91EF-F5446A9B749F}"/>
              </a:ext>
            </a:extLst>
          </p:cNvPr>
          <p:cNvSpPr/>
          <p:nvPr/>
        </p:nvSpPr>
        <p:spPr>
          <a:xfrm>
            <a:off x="659742" y="3100373"/>
            <a:ext cx="1688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High quality</a:t>
            </a:r>
          </a:p>
          <a:p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Low diversity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15A86C-F4FA-42A5-950B-12F29BC5A081}"/>
              </a:ext>
            </a:extLst>
          </p:cNvPr>
          <p:cNvSpPr/>
          <p:nvPr/>
        </p:nvSpPr>
        <p:spPr>
          <a:xfrm>
            <a:off x="3028799" y="3093991"/>
            <a:ext cx="1688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High quality</a:t>
            </a:r>
          </a:p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High diversity</a:t>
            </a:r>
          </a:p>
        </p:txBody>
      </p:sp>
    </p:spTree>
    <p:extLst>
      <p:ext uri="{BB962C8B-B14F-4D97-AF65-F5344CB8AC3E}">
        <p14:creationId xmlns:p14="http://schemas.microsoft.com/office/powerpoint/2010/main" val="192873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Improvements: Data Dieting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4" y="1432399"/>
            <a:ext cx="11054844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 we have communication between cells, do we need to replicate whole data among all the cells? </a:t>
            </a:r>
            <a:r>
              <a:rPr lang="en-US" sz="2800" b="1" dirty="0"/>
              <a:t>Data diversity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7DDF508-A6DE-427F-A864-FD29ECE6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077" y="2996237"/>
            <a:ext cx="4584589" cy="2523963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41C267E-AAC3-4AA5-A0C3-F39C085D4A5D}"/>
              </a:ext>
            </a:extLst>
          </p:cNvPr>
          <p:cNvCxnSpPr/>
          <p:nvPr/>
        </p:nvCxnSpPr>
        <p:spPr>
          <a:xfrm>
            <a:off x="6831623" y="3843514"/>
            <a:ext cx="388717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178A5-ECD8-4D3A-84E8-EA8963EF98E8}"/>
              </a:ext>
            </a:extLst>
          </p:cNvPr>
          <p:cNvGrpSpPr/>
          <p:nvPr/>
        </p:nvGrpSpPr>
        <p:grpSpPr>
          <a:xfrm>
            <a:off x="1623028" y="2858540"/>
            <a:ext cx="2849212" cy="2861168"/>
            <a:chOff x="547263" y="2492780"/>
            <a:chExt cx="2849212" cy="286116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F36D9CD-FABE-498D-8A9F-ADF25E5BCF39}"/>
                </a:ext>
              </a:extLst>
            </p:cNvPr>
            <p:cNvGrpSpPr/>
            <p:nvPr/>
          </p:nvGrpSpPr>
          <p:grpSpPr>
            <a:xfrm>
              <a:off x="547263" y="2492780"/>
              <a:ext cx="2849212" cy="2861168"/>
              <a:chOff x="4328160" y="2298136"/>
              <a:chExt cx="2849212" cy="2861168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4F49EAF-9E65-405D-81BB-B84E0A9B134D}"/>
                  </a:ext>
                </a:extLst>
              </p:cNvPr>
              <p:cNvCxnSpPr>
                <a:stCxn id="65" idx="0"/>
                <a:endCxn id="62" idx="4"/>
              </p:cNvCxnSpPr>
              <p:nvPr/>
            </p:nvCxnSpPr>
            <p:spPr>
              <a:xfrm>
                <a:off x="6720172" y="2298136"/>
                <a:ext cx="0" cy="286116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182A599-F279-4130-BA20-95A26EC68354}"/>
                  </a:ext>
                </a:extLst>
              </p:cNvPr>
              <p:cNvCxnSpPr>
                <a:stCxn id="63" idx="0"/>
                <a:endCxn id="60" idx="4"/>
              </p:cNvCxnSpPr>
              <p:nvPr/>
            </p:nvCxnSpPr>
            <p:spPr>
              <a:xfrm>
                <a:off x="4785360" y="2298136"/>
                <a:ext cx="0" cy="286116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BA7D8BB-A86F-4DFD-AA82-F9F97E193E48}"/>
                  </a:ext>
                </a:extLst>
              </p:cNvPr>
              <p:cNvCxnSpPr>
                <a:stCxn id="63" idx="2"/>
                <a:endCxn id="65" idx="6"/>
              </p:cNvCxnSpPr>
              <p:nvPr/>
            </p:nvCxnSpPr>
            <p:spPr>
              <a:xfrm>
                <a:off x="4328160" y="2755336"/>
                <a:ext cx="284921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B034582-F163-4F41-AA3F-CB973171A577}"/>
                  </a:ext>
                </a:extLst>
              </p:cNvPr>
              <p:cNvCxnSpPr>
                <a:stCxn id="57" idx="2"/>
                <a:endCxn id="59" idx="6"/>
              </p:cNvCxnSpPr>
              <p:nvPr/>
            </p:nvCxnSpPr>
            <p:spPr>
              <a:xfrm>
                <a:off x="4328160" y="3728720"/>
                <a:ext cx="284921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628D79F-1660-4F51-82A5-3C61E608FA97}"/>
                  </a:ext>
                </a:extLst>
              </p:cNvPr>
              <p:cNvCxnSpPr>
                <a:stCxn id="60" idx="2"/>
                <a:endCxn id="62" idx="6"/>
              </p:cNvCxnSpPr>
              <p:nvPr/>
            </p:nvCxnSpPr>
            <p:spPr>
              <a:xfrm>
                <a:off x="4328160" y="4702104"/>
                <a:ext cx="284921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D46F68-A36C-46CA-B6C3-E4F80D532715}"/>
                  </a:ext>
                </a:extLst>
              </p:cNvPr>
              <p:cNvCxnSpPr>
                <a:stCxn id="64" idx="0"/>
                <a:endCxn id="61" idx="4"/>
              </p:cNvCxnSpPr>
              <p:nvPr/>
            </p:nvCxnSpPr>
            <p:spPr>
              <a:xfrm>
                <a:off x="5752766" y="2298136"/>
                <a:ext cx="0" cy="286116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F900A6-FACC-43D2-981E-C801977C5BEC}"/>
                  </a:ext>
                </a:extLst>
              </p:cNvPr>
              <p:cNvSpPr/>
              <p:nvPr/>
            </p:nvSpPr>
            <p:spPr>
              <a:xfrm>
                <a:off x="4328160" y="327152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1F35D60-DD15-4843-B4C0-C256FBDCCBD4}"/>
                  </a:ext>
                </a:extLst>
              </p:cNvPr>
              <p:cNvSpPr/>
              <p:nvPr/>
            </p:nvSpPr>
            <p:spPr>
              <a:xfrm>
                <a:off x="5295566" y="327152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ACB6720-997E-4F0C-B20D-15577AFB86B9}"/>
                  </a:ext>
                </a:extLst>
              </p:cNvPr>
              <p:cNvSpPr/>
              <p:nvPr/>
            </p:nvSpPr>
            <p:spPr>
              <a:xfrm>
                <a:off x="6262972" y="327152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1E0A12D-F8D9-4D84-8D38-7C29914B85A9}"/>
                  </a:ext>
                </a:extLst>
              </p:cNvPr>
              <p:cNvSpPr/>
              <p:nvPr/>
            </p:nvSpPr>
            <p:spPr>
              <a:xfrm>
                <a:off x="4328160" y="424490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61863D7-33BC-4E62-8046-42CE661F9AFD}"/>
                  </a:ext>
                </a:extLst>
              </p:cNvPr>
              <p:cNvSpPr/>
              <p:nvPr/>
            </p:nvSpPr>
            <p:spPr>
              <a:xfrm>
                <a:off x="5295566" y="424490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71527F-4200-4DA4-B94E-B7A50EEB1A92}"/>
                  </a:ext>
                </a:extLst>
              </p:cNvPr>
              <p:cNvSpPr/>
              <p:nvPr/>
            </p:nvSpPr>
            <p:spPr>
              <a:xfrm>
                <a:off x="6262972" y="424490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FE11CCF-2D10-4DAD-A380-F66668C801CA}"/>
                  </a:ext>
                </a:extLst>
              </p:cNvPr>
              <p:cNvSpPr/>
              <p:nvPr/>
            </p:nvSpPr>
            <p:spPr>
              <a:xfrm>
                <a:off x="4328160" y="2298136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02865D5-7FAF-4B13-B285-E667356F662E}"/>
                  </a:ext>
                </a:extLst>
              </p:cNvPr>
              <p:cNvSpPr/>
              <p:nvPr/>
            </p:nvSpPr>
            <p:spPr>
              <a:xfrm>
                <a:off x="5295566" y="2298136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ECD35-D12B-4639-803F-81F4494F79F9}"/>
                  </a:ext>
                </a:extLst>
              </p:cNvPr>
              <p:cNvSpPr/>
              <p:nvPr/>
            </p:nvSpPr>
            <p:spPr>
              <a:xfrm>
                <a:off x="6262972" y="2298136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C7AF48-4673-48B5-9BB6-33AF9951E354}"/>
                </a:ext>
              </a:extLst>
            </p:cNvPr>
            <p:cNvSpPr/>
            <p:nvPr/>
          </p:nvSpPr>
          <p:spPr>
            <a:xfrm>
              <a:off x="1844432" y="3049868"/>
              <a:ext cx="291629" cy="16067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41E4BDD-CC9C-46D9-A4A9-71ADC83B5488}"/>
                </a:ext>
              </a:extLst>
            </p:cNvPr>
            <p:cNvSpPr/>
            <p:nvPr/>
          </p:nvSpPr>
          <p:spPr>
            <a:xfrm>
              <a:off x="864409" y="4036759"/>
              <a:ext cx="291629" cy="16067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9540D7F-EB66-45A7-A2BA-4D7EF4681F90}"/>
                </a:ext>
              </a:extLst>
            </p:cNvPr>
            <p:cNvSpPr/>
            <p:nvPr/>
          </p:nvSpPr>
          <p:spPr>
            <a:xfrm>
              <a:off x="1837666" y="4035494"/>
              <a:ext cx="291629" cy="16067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3FE85D4-971F-475D-AFB6-EC18308B3DC4}"/>
                </a:ext>
              </a:extLst>
            </p:cNvPr>
            <p:cNvSpPr/>
            <p:nvPr/>
          </p:nvSpPr>
          <p:spPr>
            <a:xfrm>
              <a:off x="2798306" y="4035494"/>
              <a:ext cx="291629" cy="16067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C1CB7D8-8620-4D5F-8F41-363BF35074EB}"/>
                </a:ext>
              </a:extLst>
            </p:cNvPr>
            <p:cNvSpPr/>
            <p:nvPr/>
          </p:nvSpPr>
          <p:spPr>
            <a:xfrm>
              <a:off x="1837666" y="4988988"/>
              <a:ext cx="291629" cy="14476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AC8C61F-E8B7-4A7C-8794-16EB175F7923}"/>
                </a:ext>
              </a:extLst>
            </p:cNvPr>
            <p:cNvSpPr/>
            <p:nvPr/>
          </p:nvSpPr>
          <p:spPr>
            <a:xfrm>
              <a:off x="688693" y="273357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54BB4DF-52B6-48EF-9BEF-90B888849D9F}"/>
                </a:ext>
              </a:extLst>
            </p:cNvPr>
            <p:cNvSpPr/>
            <p:nvPr/>
          </p:nvSpPr>
          <p:spPr>
            <a:xfrm>
              <a:off x="1124901" y="2733575"/>
              <a:ext cx="182880" cy="1828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5E9340A-1B84-4FFF-85D5-BEEC01943FCD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871573" y="2825015"/>
              <a:ext cx="25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616A4A9-3931-4DFB-92B5-AA980CDC7129}"/>
                </a:ext>
              </a:extLst>
            </p:cNvPr>
            <p:cNvSpPr/>
            <p:nvPr/>
          </p:nvSpPr>
          <p:spPr>
            <a:xfrm>
              <a:off x="688693" y="4682319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7A34731-CBDC-4BFA-8359-1991D7C01834}"/>
                </a:ext>
              </a:extLst>
            </p:cNvPr>
            <p:cNvSpPr/>
            <p:nvPr/>
          </p:nvSpPr>
          <p:spPr>
            <a:xfrm>
              <a:off x="1124901" y="4682319"/>
              <a:ext cx="182880" cy="1828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5A76203-2076-4E4F-BB05-1890A26428F2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>
            <a:xfrm>
              <a:off x="871573" y="4773759"/>
              <a:ext cx="25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68DF30F-A841-4514-87C4-22E1099F9C82}"/>
                </a:ext>
              </a:extLst>
            </p:cNvPr>
            <p:cNvSpPr/>
            <p:nvPr/>
          </p:nvSpPr>
          <p:spPr>
            <a:xfrm>
              <a:off x="2618160" y="4682319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81DADEF-D062-48D6-B125-97B37AEC3945}"/>
                </a:ext>
              </a:extLst>
            </p:cNvPr>
            <p:cNvSpPr/>
            <p:nvPr/>
          </p:nvSpPr>
          <p:spPr>
            <a:xfrm>
              <a:off x="3054368" y="4682319"/>
              <a:ext cx="182880" cy="1828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2376FE6-D578-41C0-A9A7-652108F7FDB1}"/>
                </a:ext>
              </a:extLst>
            </p:cNvPr>
            <p:cNvCxnSpPr>
              <a:stCxn id="87" idx="6"/>
              <a:endCxn id="88" idx="2"/>
            </p:cNvCxnSpPr>
            <p:nvPr/>
          </p:nvCxnSpPr>
          <p:spPr>
            <a:xfrm>
              <a:off x="2801040" y="4773759"/>
              <a:ext cx="25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E2D0A2-1245-4234-A6F6-50528DA8F26D}"/>
                </a:ext>
              </a:extLst>
            </p:cNvPr>
            <p:cNvSpPr/>
            <p:nvPr/>
          </p:nvSpPr>
          <p:spPr>
            <a:xfrm>
              <a:off x="1516528" y="346379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AABD97A-C8D5-4A45-A539-0C8E2E4F2639}"/>
                </a:ext>
              </a:extLst>
            </p:cNvPr>
            <p:cNvSpPr/>
            <p:nvPr/>
          </p:nvSpPr>
          <p:spPr>
            <a:xfrm>
              <a:off x="688923" y="3705382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BE02C86-3BE3-4B62-86CF-0DCC1730C137}"/>
                </a:ext>
              </a:extLst>
            </p:cNvPr>
            <p:cNvSpPr/>
            <p:nvPr/>
          </p:nvSpPr>
          <p:spPr>
            <a:xfrm>
              <a:off x="1125131" y="3705382"/>
              <a:ext cx="182880" cy="1828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4CC59BD-F271-4983-B3A4-D6EA6DCF7331}"/>
                </a:ext>
              </a:extLst>
            </p:cNvPr>
            <p:cNvCxnSpPr>
              <a:stCxn id="135" idx="6"/>
              <a:endCxn id="136" idx="2"/>
            </p:cNvCxnSpPr>
            <p:nvPr/>
          </p:nvCxnSpPr>
          <p:spPr>
            <a:xfrm>
              <a:off x="871803" y="3796822"/>
              <a:ext cx="25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F0DBA6C-94B9-44A7-B35E-427A4DFA840B}"/>
                </a:ext>
              </a:extLst>
            </p:cNvPr>
            <p:cNvSpPr/>
            <p:nvPr/>
          </p:nvSpPr>
          <p:spPr>
            <a:xfrm>
              <a:off x="2618390" y="3705382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2792CFE-AEFC-4022-AD44-873722C87CF8}"/>
                </a:ext>
              </a:extLst>
            </p:cNvPr>
            <p:cNvSpPr/>
            <p:nvPr/>
          </p:nvSpPr>
          <p:spPr>
            <a:xfrm>
              <a:off x="3054598" y="3705382"/>
              <a:ext cx="182880" cy="1828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9FC666E-837A-4B1B-BC4C-F2BF30B8C6A5}"/>
                </a:ext>
              </a:extLst>
            </p:cNvPr>
            <p:cNvCxnSpPr>
              <a:stCxn id="138" idx="6"/>
              <a:endCxn id="139" idx="2"/>
            </p:cNvCxnSpPr>
            <p:nvPr/>
          </p:nvCxnSpPr>
          <p:spPr>
            <a:xfrm>
              <a:off x="2801270" y="3796822"/>
              <a:ext cx="25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F861DC0-8C47-4F20-837C-E231F7998DF5}"/>
                </a:ext>
              </a:extLst>
            </p:cNvPr>
            <p:cNvSpPr/>
            <p:nvPr/>
          </p:nvSpPr>
          <p:spPr>
            <a:xfrm>
              <a:off x="1668515" y="276591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30E4E03-8819-40F8-9073-CCE88717D8E9}"/>
                </a:ext>
              </a:extLst>
            </p:cNvPr>
            <p:cNvSpPr/>
            <p:nvPr/>
          </p:nvSpPr>
          <p:spPr>
            <a:xfrm>
              <a:off x="2104723" y="2765916"/>
              <a:ext cx="182880" cy="1828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8D83C1-3B30-41CA-875D-7D033ED77A8C}"/>
                </a:ext>
              </a:extLst>
            </p:cNvPr>
            <p:cNvCxnSpPr>
              <a:stCxn id="141" idx="6"/>
              <a:endCxn id="142" idx="2"/>
            </p:cNvCxnSpPr>
            <p:nvPr/>
          </p:nvCxnSpPr>
          <p:spPr>
            <a:xfrm>
              <a:off x="1851395" y="2857356"/>
              <a:ext cx="25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B6A6F9C-A16B-4444-A8D4-D224DEE0F064}"/>
                </a:ext>
              </a:extLst>
            </p:cNvPr>
            <p:cNvSpPr/>
            <p:nvPr/>
          </p:nvSpPr>
          <p:spPr>
            <a:xfrm>
              <a:off x="2641755" y="2775548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989FEAD-0AA9-4A50-BBD5-30E0C828E094}"/>
                </a:ext>
              </a:extLst>
            </p:cNvPr>
            <p:cNvSpPr/>
            <p:nvPr/>
          </p:nvSpPr>
          <p:spPr>
            <a:xfrm>
              <a:off x="3077963" y="2775548"/>
              <a:ext cx="182880" cy="1828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096CD884-D163-4EF7-9A3F-B66DB6DBCDD4}"/>
                </a:ext>
              </a:extLst>
            </p:cNvPr>
            <p:cNvCxnSpPr>
              <a:stCxn id="144" idx="6"/>
              <a:endCxn id="145" idx="2"/>
            </p:cNvCxnSpPr>
            <p:nvPr/>
          </p:nvCxnSpPr>
          <p:spPr>
            <a:xfrm>
              <a:off x="2824635" y="2866988"/>
              <a:ext cx="25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B5FBFD9-6B46-4816-8535-F1C32D1E1368}"/>
                </a:ext>
              </a:extLst>
            </p:cNvPr>
            <p:cNvSpPr/>
            <p:nvPr/>
          </p:nvSpPr>
          <p:spPr>
            <a:xfrm>
              <a:off x="1673541" y="4709129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ED1D497-77BE-4EB3-AFBA-C1555EE24691}"/>
                </a:ext>
              </a:extLst>
            </p:cNvPr>
            <p:cNvSpPr/>
            <p:nvPr/>
          </p:nvSpPr>
          <p:spPr>
            <a:xfrm>
              <a:off x="2109749" y="4709129"/>
              <a:ext cx="182880" cy="1828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CA3004C9-9F91-4849-84D0-695BA8741245}"/>
                </a:ext>
              </a:extLst>
            </p:cNvPr>
            <p:cNvCxnSpPr>
              <a:stCxn id="147" idx="6"/>
              <a:endCxn id="148" idx="2"/>
            </p:cNvCxnSpPr>
            <p:nvPr/>
          </p:nvCxnSpPr>
          <p:spPr>
            <a:xfrm>
              <a:off x="1856421" y="4800569"/>
              <a:ext cx="25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30B0494-B92E-4BCE-B0B1-77AFD9434057}"/>
                </a:ext>
              </a:extLst>
            </p:cNvPr>
            <p:cNvSpPr/>
            <p:nvPr/>
          </p:nvSpPr>
          <p:spPr>
            <a:xfrm>
              <a:off x="1673771" y="3732192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CF33A8E8-2AFF-4650-9C4F-E0DA47D5B4F8}"/>
                </a:ext>
              </a:extLst>
            </p:cNvPr>
            <p:cNvSpPr/>
            <p:nvPr/>
          </p:nvSpPr>
          <p:spPr>
            <a:xfrm>
              <a:off x="2109979" y="3732192"/>
              <a:ext cx="182880" cy="1828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D866B0D-4359-4C1E-A0CB-6DC5122ED211}"/>
                </a:ext>
              </a:extLst>
            </p:cNvPr>
            <p:cNvCxnSpPr>
              <a:stCxn id="150" idx="6"/>
              <a:endCxn id="151" idx="2"/>
            </p:cNvCxnSpPr>
            <p:nvPr/>
          </p:nvCxnSpPr>
          <p:spPr>
            <a:xfrm>
              <a:off x="1856651" y="3823632"/>
              <a:ext cx="25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46BF04A0-3DEA-4B0E-87F2-D3A46C1C3E1C}"/>
                </a:ext>
              </a:extLst>
            </p:cNvPr>
            <p:cNvSpPr/>
            <p:nvPr/>
          </p:nvSpPr>
          <p:spPr>
            <a:xfrm>
              <a:off x="1810058" y="4014803"/>
              <a:ext cx="291629" cy="16067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2ED53896-57BA-4777-BDBE-CB4928E65F02}"/>
                </a:ext>
              </a:extLst>
            </p:cNvPr>
            <p:cNvSpPr/>
            <p:nvPr/>
          </p:nvSpPr>
          <p:spPr>
            <a:xfrm>
              <a:off x="849418" y="4968297"/>
              <a:ext cx="291629" cy="14476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11201123-8A32-44B9-BE8D-7D06732B0833}"/>
                </a:ext>
              </a:extLst>
            </p:cNvPr>
            <p:cNvSpPr/>
            <p:nvPr/>
          </p:nvSpPr>
          <p:spPr>
            <a:xfrm>
              <a:off x="2805484" y="3065419"/>
              <a:ext cx="291629" cy="16067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97F4B442-C1DB-4D48-AEB7-80F514BCF3C5}"/>
                </a:ext>
              </a:extLst>
            </p:cNvPr>
            <p:cNvSpPr/>
            <p:nvPr/>
          </p:nvSpPr>
          <p:spPr>
            <a:xfrm>
              <a:off x="859690" y="3024155"/>
              <a:ext cx="291629" cy="16067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54C3D021-3523-4787-8297-CA5A83685C63}"/>
                </a:ext>
              </a:extLst>
            </p:cNvPr>
            <p:cNvSpPr/>
            <p:nvPr/>
          </p:nvSpPr>
          <p:spPr>
            <a:xfrm>
              <a:off x="2798306" y="4993768"/>
              <a:ext cx="291629" cy="16067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i="1" baseline="300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76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Improvements: Data Dieting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28" y="1432399"/>
            <a:ext cx="6594766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Spatial distribution </a:t>
            </a:r>
            <a:r>
              <a:rPr lang="en-US" sz="2800" dirty="0"/>
              <a:t>in a 2D grid addressees the quadratic computational complexity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Asynchronous</a:t>
            </a:r>
            <a:r>
              <a:rPr lang="en-US" sz="2800" dirty="0"/>
              <a:t> communication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Deployed over </a:t>
            </a:r>
            <a:r>
              <a:rPr lang="en-US" sz="2800" b="1" dirty="0"/>
              <a:t>workstations</a:t>
            </a:r>
            <a:r>
              <a:rPr lang="en-US" sz="2800" dirty="0"/>
              <a:t>, </a:t>
            </a:r>
            <a:r>
              <a:rPr lang="en-US" sz="2800" b="1" dirty="0"/>
              <a:t>cloud</a:t>
            </a:r>
            <a:r>
              <a:rPr lang="en-US" sz="2800" dirty="0"/>
              <a:t> based, and </a:t>
            </a:r>
            <a:r>
              <a:rPr lang="en-US" sz="2800" b="1" dirty="0"/>
              <a:t>HPC</a:t>
            </a:r>
            <a:r>
              <a:rPr lang="en-US" sz="2800" dirty="0"/>
              <a:t> environments</a:t>
            </a:r>
          </a:p>
          <a:p>
            <a:pPr marL="578358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OpenStack, Google Cloud, AWS, Summit, MIT Satori, etc.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3C999F6-F877-4E28-AD36-ECEF36A8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35" y="2326340"/>
            <a:ext cx="5289365" cy="29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409F90-CECA-418C-AB34-7B60B6B0DF78}"/>
              </a:ext>
            </a:extLst>
          </p:cNvPr>
          <p:cNvSpPr/>
          <p:nvPr/>
        </p:nvSpPr>
        <p:spPr>
          <a:xfrm>
            <a:off x="1490919" y="3362600"/>
            <a:ext cx="420130" cy="12437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D2AC7948-419D-4857-920B-8F804261A455}"/>
              </a:ext>
            </a:extLst>
          </p:cNvPr>
          <p:cNvSpPr/>
          <p:nvPr/>
        </p:nvSpPr>
        <p:spPr>
          <a:xfrm rot="5400000">
            <a:off x="1826696" y="3570523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45B0FFA3-49F2-47A4-84FE-181CA3159CAF}"/>
              </a:ext>
            </a:extLst>
          </p:cNvPr>
          <p:cNvSpPr/>
          <p:nvPr/>
        </p:nvSpPr>
        <p:spPr>
          <a:xfrm rot="16200000">
            <a:off x="3367576" y="3570521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75B8FF-0FCB-4DF5-92F8-ED5D379E0ADF}"/>
              </a:ext>
            </a:extLst>
          </p:cNvPr>
          <p:cNvSpPr/>
          <p:nvPr/>
        </p:nvSpPr>
        <p:spPr>
          <a:xfrm>
            <a:off x="4526969" y="3362599"/>
            <a:ext cx="420130" cy="12437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1F9EAD-2754-4A0A-A9C5-A6FD9EFB13DB}"/>
              </a:ext>
            </a:extLst>
          </p:cNvPr>
          <p:cNvSpPr/>
          <p:nvPr/>
        </p:nvSpPr>
        <p:spPr>
          <a:xfrm>
            <a:off x="2992808" y="3758017"/>
            <a:ext cx="381361" cy="494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F8A92EE-0496-42D7-A6D9-AA7B3EF81C46}"/>
              </a:ext>
            </a:extLst>
          </p:cNvPr>
          <p:cNvSpPr/>
          <p:nvPr/>
        </p:nvSpPr>
        <p:spPr>
          <a:xfrm>
            <a:off x="8370305" y="3043941"/>
            <a:ext cx="420130" cy="12437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D5B55D7D-6E70-4946-A02F-3E75DA709E0B}"/>
              </a:ext>
            </a:extLst>
          </p:cNvPr>
          <p:cNvSpPr/>
          <p:nvPr/>
        </p:nvSpPr>
        <p:spPr>
          <a:xfrm rot="5400000">
            <a:off x="8881537" y="3927307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5725CE0E-3EBE-4F97-94D8-6836E26FC3D6}"/>
              </a:ext>
            </a:extLst>
          </p:cNvPr>
          <p:cNvSpPr/>
          <p:nvPr/>
        </p:nvSpPr>
        <p:spPr>
          <a:xfrm rot="16200000">
            <a:off x="7210912" y="4648032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92F979-8ABC-499B-AE2C-F2DA6A69E288}"/>
              </a:ext>
            </a:extLst>
          </p:cNvPr>
          <p:cNvSpPr/>
          <p:nvPr/>
        </p:nvSpPr>
        <p:spPr>
          <a:xfrm>
            <a:off x="8370305" y="4434605"/>
            <a:ext cx="420130" cy="12437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59C4E5-C105-45CD-AE68-F8E71B21B36B}"/>
              </a:ext>
            </a:extLst>
          </p:cNvPr>
          <p:cNvSpPr/>
          <p:nvPr/>
        </p:nvSpPr>
        <p:spPr>
          <a:xfrm>
            <a:off x="6933539" y="4814848"/>
            <a:ext cx="381361" cy="494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43DB52E3-5358-4F87-8D06-7B8DAC7D4481}"/>
              </a:ext>
            </a:extLst>
          </p:cNvPr>
          <p:cNvSpPr/>
          <p:nvPr/>
        </p:nvSpPr>
        <p:spPr>
          <a:xfrm>
            <a:off x="9993392" y="4100301"/>
            <a:ext cx="488771" cy="481914"/>
          </a:xfrm>
          <a:prstGeom prst="diamon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89DA34-12C8-4832-8AE9-160C65E8D69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790435" y="3665814"/>
            <a:ext cx="299023" cy="38849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3995A1-7BB0-4361-8427-B5BDF0965F67}"/>
              </a:ext>
            </a:extLst>
          </p:cNvPr>
          <p:cNvCxnSpPr>
            <a:stCxn id="19" idx="3"/>
          </p:cNvCxnSpPr>
          <p:nvPr/>
        </p:nvCxnSpPr>
        <p:spPr>
          <a:xfrm flipV="1">
            <a:off x="8790435" y="4647366"/>
            <a:ext cx="299023" cy="40911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8D07CBF-BD34-4250-ACEB-942B4F5A05BF}"/>
              </a:ext>
            </a:extLst>
          </p:cNvPr>
          <p:cNvSpPr/>
          <p:nvPr/>
        </p:nvSpPr>
        <p:spPr>
          <a:xfrm>
            <a:off x="1225792" y="2179867"/>
            <a:ext cx="3978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Autoencoders and Variational Autoencoders (VAEs)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5F1662-D6BB-46CA-B304-93D975035FD1}"/>
              </a:ext>
            </a:extLst>
          </p:cNvPr>
          <p:cNvSpPr/>
          <p:nvPr/>
        </p:nvSpPr>
        <p:spPr>
          <a:xfrm>
            <a:off x="6380867" y="2139484"/>
            <a:ext cx="3978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Generative Adversarial Networks (GANs)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1405FE-B816-4B3B-BF68-A6EC5DB586C0}"/>
              </a:ext>
            </a:extLst>
          </p:cNvPr>
          <p:cNvSpPr txBox="1"/>
          <p:nvPr/>
        </p:nvSpPr>
        <p:spPr>
          <a:xfrm>
            <a:off x="2212054" y="3729067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332B7A-31D2-40D1-9CCB-D5B4A0F63A43}"/>
              </a:ext>
            </a:extLst>
          </p:cNvPr>
          <p:cNvSpPr txBox="1"/>
          <p:nvPr/>
        </p:nvSpPr>
        <p:spPr>
          <a:xfrm>
            <a:off x="3784295" y="372906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0561B3-15B0-417F-B545-28D422881948}"/>
              </a:ext>
            </a:extLst>
          </p:cNvPr>
          <p:cNvSpPr txBox="1"/>
          <p:nvPr/>
        </p:nvSpPr>
        <p:spPr>
          <a:xfrm>
            <a:off x="7627440" y="4814848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7D582D-E545-4593-A054-8208CA1CC01F}"/>
              </a:ext>
            </a:extLst>
          </p:cNvPr>
          <p:cNvSpPr txBox="1"/>
          <p:nvPr/>
        </p:nvSpPr>
        <p:spPr>
          <a:xfrm>
            <a:off x="9292079" y="4124146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F111E0-252C-485C-AB54-529E63F31E3E}"/>
              </a:ext>
            </a:extLst>
          </p:cNvPr>
          <p:cNvSpPr txBox="1"/>
          <p:nvPr/>
        </p:nvSpPr>
        <p:spPr>
          <a:xfrm>
            <a:off x="1515092" y="3758017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3FE262-32CD-4180-9E1D-91FAA27A0C5B}"/>
              </a:ext>
            </a:extLst>
          </p:cNvPr>
          <p:cNvSpPr txBox="1"/>
          <p:nvPr/>
        </p:nvSpPr>
        <p:spPr>
          <a:xfrm>
            <a:off x="4531822" y="3785206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x'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DE7D0B-D756-48E5-82E1-F7D4451C2E5C}"/>
              </a:ext>
            </a:extLst>
          </p:cNvPr>
          <p:cNvSpPr txBox="1"/>
          <p:nvPr/>
        </p:nvSpPr>
        <p:spPr>
          <a:xfrm>
            <a:off x="2991578" y="3745660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z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B4627-084B-4562-A3D7-FEF8E96C035B}"/>
              </a:ext>
            </a:extLst>
          </p:cNvPr>
          <p:cNvSpPr txBox="1"/>
          <p:nvPr/>
        </p:nvSpPr>
        <p:spPr>
          <a:xfrm>
            <a:off x="6939077" y="4794867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z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B4BE93-EE18-4AA2-B6F5-93FC73348C73}"/>
              </a:ext>
            </a:extLst>
          </p:cNvPr>
          <p:cNvSpPr txBox="1"/>
          <p:nvPr/>
        </p:nvSpPr>
        <p:spPr>
          <a:xfrm>
            <a:off x="8370305" y="3467457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7FE7D0-7408-4B9B-B120-DF9E87F5C7BE}"/>
              </a:ext>
            </a:extLst>
          </p:cNvPr>
          <p:cNvSpPr txBox="1"/>
          <p:nvPr/>
        </p:nvSpPr>
        <p:spPr>
          <a:xfrm>
            <a:off x="8372052" y="4838095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x'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A29291-5F7F-4D15-85FC-2DAA12255BF3}"/>
              </a:ext>
            </a:extLst>
          </p:cNvPr>
          <p:cNvSpPr txBox="1"/>
          <p:nvPr/>
        </p:nvSpPr>
        <p:spPr>
          <a:xfrm>
            <a:off x="10076511" y="4009567"/>
            <a:ext cx="319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y</a:t>
            </a:r>
            <a:endParaRPr 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22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Some implemented approaches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27" y="1432399"/>
            <a:ext cx="10991765" cy="45207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Conditional GAN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Wasserstein GAN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Deep Convolutional GAN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Semi-supervised learning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Temporal (LSTM) based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38027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>
            <a:normAutofit/>
          </a:bodyPr>
          <a:lstStyle/>
          <a:p>
            <a:r>
              <a:rPr lang="en-US" b="1" dirty="0"/>
              <a:t>Publications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77EF02-F921-4B86-BBBB-2743C7873EA0}"/>
              </a:ext>
            </a:extLst>
          </p:cNvPr>
          <p:cNvSpPr txBox="1">
            <a:spLocks/>
          </p:cNvSpPr>
          <p:nvPr/>
        </p:nvSpPr>
        <p:spPr>
          <a:xfrm>
            <a:off x="491834" y="2422576"/>
            <a:ext cx="6081961" cy="462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7BDB6-5545-4FE3-B481-0BB4B0A2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23" y="1355294"/>
            <a:ext cx="11208331" cy="45207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rgbClr val="0070C0"/>
                </a:solidFill>
              </a:rPr>
              <a:t>Lipizzaner: A System That Scales Robust Generative Adversarial Network Training</a:t>
            </a:r>
            <a:r>
              <a:rPr lang="en-US" sz="1800" b="1" dirty="0"/>
              <a:t>.</a:t>
            </a:r>
            <a:r>
              <a:rPr lang="en-US" sz="1800" dirty="0"/>
              <a:t> E. </a:t>
            </a:r>
            <a:r>
              <a:rPr lang="en-US" sz="1800" dirty="0" err="1"/>
              <a:t>Hemberg</a:t>
            </a:r>
            <a:r>
              <a:rPr lang="en-US" sz="1800" dirty="0"/>
              <a:t>, A. Al-</a:t>
            </a:r>
            <a:r>
              <a:rPr lang="en-US" sz="1800" dirty="0" err="1"/>
              <a:t>Dujaili</a:t>
            </a:r>
            <a:r>
              <a:rPr lang="en-US" sz="1800" dirty="0"/>
              <a:t>, T. </a:t>
            </a:r>
            <a:r>
              <a:rPr lang="en-US" sz="1800" dirty="0" err="1"/>
              <a:t>Schmiedlechner</a:t>
            </a:r>
            <a:r>
              <a:rPr lang="en-US" sz="1800" dirty="0"/>
              <a:t>, U. O'Reilly. </a:t>
            </a:r>
            <a:r>
              <a:rPr lang="en-US" sz="1800" i="1" dirty="0"/>
              <a:t>Systems for Machine Learning workshop</a:t>
            </a:r>
            <a:r>
              <a:rPr lang="en-US" sz="1800" dirty="0"/>
              <a:t>@ </a:t>
            </a:r>
            <a:r>
              <a:rPr lang="en-US" sz="1800" b="1" i="1" dirty="0" err="1"/>
              <a:t>NeurIPS</a:t>
            </a:r>
            <a:r>
              <a:rPr lang="en-US" sz="1800" b="1" i="1" dirty="0"/>
              <a:t> 2018</a:t>
            </a:r>
            <a:r>
              <a:rPr lang="en-US" sz="1800" dirty="0"/>
              <a:t>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rgbClr val="0070C0"/>
                </a:solidFill>
              </a:rPr>
              <a:t>An Artificial Coevolutionary Framework for Adversarial AI</a:t>
            </a:r>
            <a:r>
              <a:rPr lang="en-US" sz="1800" dirty="0"/>
              <a:t>. Una-May O’Reilly, Erik </a:t>
            </a:r>
            <a:r>
              <a:rPr lang="en-US" sz="1800" dirty="0" err="1"/>
              <a:t>Hemberg</a:t>
            </a:r>
            <a:r>
              <a:rPr lang="en-US" sz="1800" dirty="0"/>
              <a:t>. </a:t>
            </a:r>
            <a:r>
              <a:rPr lang="en-US" sz="1800" b="1" i="1" dirty="0"/>
              <a:t>AAAI Fall Symposia</a:t>
            </a:r>
            <a:r>
              <a:rPr lang="en-US" sz="1800" dirty="0"/>
              <a:t>, 2018.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rgbClr val="0070C0"/>
                </a:solidFill>
              </a:rPr>
              <a:t>Towards Distributed Coevolutionary GANs</a:t>
            </a:r>
            <a:r>
              <a:rPr lang="en-US" sz="1800" b="1" dirty="0"/>
              <a:t>.</a:t>
            </a:r>
            <a:r>
              <a:rPr lang="en-US" sz="1800" dirty="0"/>
              <a:t> Abdullah Al-</a:t>
            </a:r>
            <a:r>
              <a:rPr lang="en-US" sz="1800" dirty="0" err="1"/>
              <a:t>Dujaili</a:t>
            </a:r>
            <a:r>
              <a:rPr lang="en-US" sz="1800" dirty="0"/>
              <a:t>, Tom </a:t>
            </a:r>
            <a:r>
              <a:rPr lang="en-US" sz="1800" dirty="0" err="1"/>
              <a:t>Schmiedlechner</a:t>
            </a:r>
            <a:r>
              <a:rPr lang="en-US" sz="1800" dirty="0"/>
              <a:t>, Erik </a:t>
            </a:r>
            <a:r>
              <a:rPr lang="en-US" sz="1800" dirty="0" err="1"/>
              <a:t>Hemberg</a:t>
            </a:r>
            <a:r>
              <a:rPr lang="en-US" sz="1800" dirty="0"/>
              <a:t>, Una-May O'Reilly. </a:t>
            </a:r>
            <a:r>
              <a:rPr lang="en-US" sz="1800" b="1" i="1" dirty="0"/>
              <a:t>AAAI Fall Symposia</a:t>
            </a:r>
            <a:r>
              <a:rPr lang="en-US" sz="1800" dirty="0"/>
              <a:t>, 2018.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rgbClr val="0070C0"/>
                </a:solidFill>
              </a:rPr>
              <a:t>Spatial Evolutionary Generative Adversarial Networks</a:t>
            </a:r>
            <a:r>
              <a:rPr lang="en-US" sz="1800" b="1" dirty="0"/>
              <a:t>. </a:t>
            </a:r>
            <a:r>
              <a:rPr lang="en-US" sz="1800" dirty="0"/>
              <a:t>Jamal Toutouh, Erik </a:t>
            </a:r>
            <a:r>
              <a:rPr lang="en-US" sz="1800" dirty="0" err="1"/>
              <a:t>Hemberg</a:t>
            </a:r>
            <a:r>
              <a:rPr lang="en-US" sz="1800" dirty="0"/>
              <a:t>, Una-May O'Reilly. </a:t>
            </a:r>
            <a:r>
              <a:rPr lang="en-US" sz="1800" b="1" dirty="0"/>
              <a:t>GECCO, 2019</a:t>
            </a:r>
            <a:r>
              <a:rPr lang="en-US" sz="1800" dirty="0"/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rgbClr val="0070C0"/>
                </a:solidFill>
              </a:rPr>
              <a:t>Data Dieting in GAN Training</a:t>
            </a:r>
            <a:r>
              <a:rPr lang="en-US" sz="1800" b="1" dirty="0"/>
              <a:t>. </a:t>
            </a:r>
            <a:r>
              <a:rPr lang="en-US" sz="1800" dirty="0"/>
              <a:t>Jamal Toutouh, Erik </a:t>
            </a:r>
            <a:r>
              <a:rPr lang="en-US" sz="1800" dirty="0" err="1"/>
              <a:t>Hemberg</a:t>
            </a:r>
            <a:r>
              <a:rPr lang="en-US" sz="1800" dirty="0"/>
              <a:t>, Una-May O'Reilly. </a:t>
            </a:r>
            <a:r>
              <a:rPr lang="en-US" sz="1800" b="1" i="1" dirty="0"/>
              <a:t>Deep Neural Evolution: Deep Learning with Evolutionary Computation</a:t>
            </a:r>
            <a:r>
              <a:rPr lang="en-US" sz="1800" dirty="0"/>
              <a:t> (</a:t>
            </a:r>
            <a:r>
              <a:rPr lang="en-US" sz="1800" i="1" dirty="0"/>
              <a:t>2020</a:t>
            </a:r>
            <a:r>
              <a:rPr lang="en-US" sz="1800" dirty="0"/>
              <a:t>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rgbClr val="0070C0"/>
                </a:solidFill>
              </a:rPr>
              <a:t>Re-purposing Heterogeneous Generative Ensembles with Evolutionary Computation</a:t>
            </a:r>
            <a:r>
              <a:rPr lang="en-US" sz="1800" dirty="0"/>
              <a:t>. Jamal Toutouh, Erik </a:t>
            </a:r>
            <a:r>
              <a:rPr lang="en-US" sz="1800" dirty="0" err="1"/>
              <a:t>Hemberg</a:t>
            </a:r>
            <a:r>
              <a:rPr lang="en-US" sz="1800" dirty="0"/>
              <a:t>, Una-May O'Reilly. </a:t>
            </a:r>
            <a:r>
              <a:rPr lang="en-US" sz="1800" b="1" i="1" dirty="0"/>
              <a:t>GECCO, 2020.</a:t>
            </a:r>
            <a:endParaRPr lang="en-US" sz="18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rgbClr val="0070C0"/>
                </a:solidFill>
              </a:rPr>
              <a:t>Parallel/distributed implementation of cellular training for generative adversarial neural networks.</a:t>
            </a:r>
            <a:r>
              <a:rPr lang="en-US" sz="1800" dirty="0"/>
              <a:t> E. Perez, S. </a:t>
            </a:r>
            <a:r>
              <a:rPr lang="en-US" sz="1800" dirty="0" err="1"/>
              <a:t>Nesmachnow</a:t>
            </a:r>
            <a:r>
              <a:rPr lang="en-US" sz="1800" dirty="0"/>
              <a:t>, J. Toutouh, E. </a:t>
            </a:r>
            <a:r>
              <a:rPr lang="en-US" sz="1800" dirty="0" err="1"/>
              <a:t>Hemberg</a:t>
            </a:r>
            <a:r>
              <a:rPr lang="en-US" sz="1800" dirty="0"/>
              <a:t>, U. O'Reilly. </a:t>
            </a:r>
            <a:r>
              <a:rPr lang="en-US" sz="1800" b="1" i="1" dirty="0"/>
              <a:t>PDCO 2020</a:t>
            </a:r>
            <a:endParaRPr lang="en-US" sz="1800" dirty="0"/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rgbClr val="0070C0"/>
                </a:solidFill>
              </a:rPr>
              <a:t>Selection Pressure and Communication in Evolutionary GAN Training</a:t>
            </a:r>
            <a:r>
              <a:rPr lang="en-US" sz="1800" dirty="0"/>
              <a:t>. Jamal Toutouh, Erik </a:t>
            </a:r>
            <a:r>
              <a:rPr lang="en-US" sz="1800" dirty="0" err="1"/>
              <a:t>Hemberg</a:t>
            </a:r>
            <a:r>
              <a:rPr lang="en-US" sz="1800" dirty="0"/>
              <a:t>, Una-May O'Reilly. </a:t>
            </a:r>
            <a:r>
              <a:rPr lang="en-US" sz="1800" b="1" i="1" dirty="0"/>
              <a:t>PPSN 2020 </a:t>
            </a:r>
            <a:r>
              <a:rPr lang="en-US" sz="1800" dirty="0"/>
              <a:t>(</a:t>
            </a:r>
            <a:r>
              <a:rPr lang="en-US" sz="1800" i="1" dirty="0"/>
              <a:t>Under review</a:t>
            </a:r>
            <a:r>
              <a:rPr lang="en-US" sz="1800" dirty="0"/>
              <a:t>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800" b="1" dirty="0">
                <a:solidFill>
                  <a:srgbClr val="0070C0"/>
                </a:solidFill>
              </a:rPr>
              <a:t>Spatial Coevolution for the Robust and Scalable Training of Generative Adversarial Networks</a:t>
            </a:r>
            <a:r>
              <a:rPr lang="en-US" sz="1800" dirty="0"/>
              <a:t>. Erik </a:t>
            </a:r>
            <a:r>
              <a:rPr lang="en-US" sz="1800" dirty="0" err="1"/>
              <a:t>Hemberg</a:t>
            </a:r>
            <a:r>
              <a:rPr lang="en-US" sz="1800" dirty="0"/>
              <a:t>, Jamal Toutouh, Una-May O'Reilly. </a:t>
            </a:r>
            <a:r>
              <a:rPr lang="en-US" sz="1800" b="1" i="1" dirty="0"/>
              <a:t>ACM Transactions on Evolutionary Computing </a:t>
            </a:r>
            <a:r>
              <a:rPr lang="en-US" sz="1800" dirty="0"/>
              <a:t>(</a:t>
            </a:r>
            <a:r>
              <a:rPr lang="en-US" sz="1800" i="1" dirty="0"/>
              <a:t>Under review</a:t>
            </a:r>
            <a:r>
              <a:rPr lang="en-US" sz="1800" dirty="0"/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5747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94D8-B960-477D-9C73-84BB22C9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45778"/>
            <a:ext cx="10058400" cy="2747814"/>
          </a:xfrm>
        </p:spPr>
        <p:txBody>
          <a:bodyPr/>
          <a:lstStyle/>
          <a:p>
            <a:r>
              <a:rPr lang="de-DE" dirty="0">
                <a:latin typeface="Century Gothic" panose="020B0502020202020204" pitchFamily="34" charset="0"/>
              </a:rPr>
              <a:t>Thanks!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77E9E-E5EC-434B-90D8-B1F78857057C}"/>
              </a:ext>
            </a:extLst>
          </p:cNvPr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F81D17-8918-45F1-B1B3-7D6F04E0D346}"/>
              </a:ext>
            </a:extLst>
          </p:cNvPr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1171D98-2EA0-492E-A8C7-3D44DFB81B8C}"/>
              </a:ext>
            </a:extLst>
          </p:cNvPr>
          <p:cNvSpPr txBox="1">
            <a:spLocks/>
          </p:cNvSpPr>
          <p:nvPr/>
        </p:nvSpPr>
        <p:spPr>
          <a:xfrm>
            <a:off x="66501" y="6459785"/>
            <a:ext cx="24722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2CD35A9-41F6-4D28-AD0D-AD7D984C5D18}"/>
              </a:ext>
            </a:extLst>
          </p:cNvPr>
          <p:cNvSpPr txBox="1">
            <a:spLocks/>
          </p:cNvSpPr>
          <p:nvPr/>
        </p:nvSpPr>
        <p:spPr>
          <a:xfrm>
            <a:off x="2559044" y="6459784"/>
            <a:ext cx="482280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lang="en-US" sz="1200" b="1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F685C4D-DB48-4F1A-B31C-9646890AB99B}"/>
              </a:ext>
            </a:extLst>
          </p:cNvPr>
          <p:cNvSpPr txBox="1">
            <a:spLocks/>
          </p:cNvSpPr>
          <p:nvPr/>
        </p:nvSpPr>
        <p:spPr>
          <a:xfrm>
            <a:off x="11506200" y="6459785"/>
            <a:ext cx="584201" cy="3474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29637A9-119A-49DA-BD12-AAC58B377D80}" type="slidenum">
              <a:rPr lang="en-US" smtClean="0"/>
              <a:pPr algn="r"/>
              <a:t>52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2706FB7-E3C0-4CEA-969C-AE25CA2D3DD4}"/>
              </a:ext>
            </a:extLst>
          </p:cNvPr>
          <p:cNvSpPr txBox="1">
            <a:spLocks/>
          </p:cNvSpPr>
          <p:nvPr/>
        </p:nvSpPr>
        <p:spPr>
          <a:xfrm>
            <a:off x="9632956" y="6467765"/>
            <a:ext cx="2411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1200" b="0" i="0" kern="1200" cap="all" baseline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Jamal </a:t>
            </a:r>
            <a:r>
              <a:rPr lang="en-US" dirty="0" err="1"/>
              <a:t>Toutouh</a:t>
            </a:r>
            <a:endParaRPr lang="en-US" dirty="0"/>
          </a:p>
        </p:txBody>
      </p:sp>
      <p:pic>
        <p:nvPicPr>
          <p:cNvPr id="25" name="Picture 4" descr="Resultado de imagen para logo mit">
            <a:extLst>
              <a:ext uri="{FF2B5EF4-FFF2-40B4-BE49-F238E27FC236}">
                <a16:creationId xmlns:a16="http://schemas.microsoft.com/office/drawing/2014/main" id="{CC9F931F-DC7B-4776-A101-97D9146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" y="259771"/>
            <a:ext cx="2902034" cy="19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D9518F-AA14-4DDA-B4BF-7D7220376B9E}"/>
              </a:ext>
            </a:extLst>
          </p:cNvPr>
          <p:cNvSpPr/>
          <p:nvPr/>
        </p:nvSpPr>
        <p:spPr>
          <a:xfrm>
            <a:off x="5247588" y="3213367"/>
            <a:ext cx="69444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spc="-50" dirty="0">
                <a:solidFill>
                  <a:srgbClr val="000000">
                    <a:lumMod val="85000"/>
                    <a:lumOff val="15000"/>
                  </a:srgbClr>
                </a:solidFill>
                <a:latin typeface="Century Gothic" panose="020B0502020202020204" pitchFamily="34" charset="0"/>
                <a:ea typeface="+mj-ea"/>
                <a:cs typeface="+mj-cs"/>
              </a:rPr>
              <a:t>Comments?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694398-3C07-4485-B4FF-91F1B0230BA4}"/>
              </a:ext>
            </a:extLst>
          </p:cNvPr>
          <p:cNvCxnSpPr/>
          <p:nvPr/>
        </p:nvCxnSpPr>
        <p:spPr>
          <a:xfrm>
            <a:off x="1188720" y="4730289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622EB52-148A-4D85-BBD4-A29A1B795B29}"/>
              </a:ext>
            </a:extLst>
          </p:cNvPr>
          <p:cNvSpPr txBox="1"/>
          <p:nvPr/>
        </p:nvSpPr>
        <p:spPr>
          <a:xfrm>
            <a:off x="307936" y="4888892"/>
            <a:ext cx="609755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400" b="0" i="0" u="sng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JAMAL TOUTOUH</a:t>
            </a:r>
            <a:br>
              <a:rPr lang="fr-FR" sz="2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fr-FR" sz="1800" b="0" i="0" u="sng" strike="noStrike" dirty="0">
                <a:solidFill>
                  <a:srgbClr val="6D9EEB"/>
                </a:solidFill>
                <a:effectLst/>
                <a:latin typeface="Century Gothic" panose="020B0502020202020204" pitchFamily="34" charset="0"/>
                <a:hlinkClick r:id="rId4"/>
              </a:rPr>
              <a:t>jamal@lcc.uma.es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jamal.es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@jamtou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es-ES" dirty="0"/>
          </a:p>
        </p:txBody>
      </p:sp>
      <p:pic>
        <p:nvPicPr>
          <p:cNvPr id="26" name="Picture 2" descr="University of the Republic (Uruguay) - Wikipedia">
            <a:extLst>
              <a:ext uri="{FF2B5EF4-FFF2-40B4-BE49-F238E27FC236}">
                <a16:creationId xmlns:a16="http://schemas.microsoft.com/office/drawing/2014/main" id="{88497358-8309-466A-9D31-BCAA08A2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805" y="5409526"/>
            <a:ext cx="2475710" cy="83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57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990F0-C4A9-4B01-B51C-24B92BC2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Generative Adversarial </a:t>
            </a:r>
          </a:p>
          <a:p>
            <a:pPr algn="ctr"/>
            <a:r>
              <a:rPr lang="en-US" sz="8800" b="1" dirty="0"/>
              <a:t>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B6FDA-767C-4550-A136-4F6B5837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0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Generating synthetic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8461587-582C-4C29-8D5A-A56458324F29}"/>
              </a:ext>
            </a:extLst>
          </p:cNvPr>
          <p:cNvGrpSpPr/>
          <p:nvPr/>
        </p:nvGrpSpPr>
        <p:grpSpPr>
          <a:xfrm>
            <a:off x="1073652" y="2775473"/>
            <a:ext cx="1947134" cy="1538344"/>
            <a:chOff x="1807284" y="2775473"/>
            <a:chExt cx="1947134" cy="153834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9DF5B5-C42F-489A-AB76-9095A4EFA204}"/>
                </a:ext>
              </a:extLst>
            </p:cNvPr>
            <p:cNvSpPr/>
            <p:nvPr/>
          </p:nvSpPr>
          <p:spPr>
            <a:xfrm>
              <a:off x="2176630" y="373386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3721E59-A946-44A8-9685-1BA651A791AD}"/>
                </a:ext>
              </a:extLst>
            </p:cNvPr>
            <p:cNvSpPr/>
            <p:nvPr/>
          </p:nvSpPr>
          <p:spPr>
            <a:xfrm>
              <a:off x="2176630" y="393725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15AC9F-E8D6-4B64-B80A-333F5B4DF91C}"/>
                </a:ext>
              </a:extLst>
            </p:cNvPr>
            <p:cNvSpPr/>
            <p:nvPr/>
          </p:nvSpPr>
          <p:spPr>
            <a:xfrm>
              <a:off x="2372061" y="367642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F959C9-232C-4DF9-BE74-12B474E6DD5C}"/>
                </a:ext>
              </a:extLst>
            </p:cNvPr>
            <p:cNvSpPr/>
            <p:nvPr/>
          </p:nvSpPr>
          <p:spPr>
            <a:xfrm>
              <a:off x="3060550" y="301888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C2FCDD-EFF8-4294-835B-01E0D2432BD1}"/>
                </a:ext>
              </a:extLst>
            </p:cNvPr>
            <p:cNvSpPr/>
            <p:nvPr/>
          </p:nvSpPr>
          <p:spPr>
            <a:xfrm>
              <a:off x="3164541" y="316370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F58074-7C65-4871-85BA-3A582B9A38F4}"/>
                </a:ext>
              </a:extLst>
            </p:cNvPr>
            <p:cNvSpPr/>
            <p:nvPr/>
          </p:nvSpPr>
          <p:spPr>
            <a:xfrm>
              <a:off x="3255981" y="296144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FB655A-A451-4175-AC51-464D90801E3B}"/>
                </a:ext>
              </a:extLst>
            </p:cNvPr>
            <p:cNvSpPr/>
            <p:nvPr/>
          </p:nvSpPr>
          <p:spPr>
            <a:xfrm>
              <a:off x="3320494" y="320942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72001B-54F6-4941-9B37-5A2B1F48EF09}"/>
                </a:ext>
              </a:extLst>
            </p:cNvPr>
            <p:cNvSpPr/>
            <p:nvPr/>
          </p:nvSpPr>
          <p:spPr>
            <a:xfrm>
              <a:off x="3008588" y="323358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13FAA1-E294-4AB1-A717-920FAF29A9BF}"/>
                </a:ext>
              </a:extLst>
            </p:cNvPr>
            <p:cNvSpPr/>
            <p:nvPr/>
          </p:nvSpPr>
          <p:spPr>
            <a:xfrm>
              <a:off x="2931543" y="33641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2A2E67-18CA-4340-9503-3D2F5ADCF5CF}"/>
                </a:ext>
              </a:extLst>
            </p:cNvPr>
            <p:cNvSpPr/>
            <p:nvPr/>
          </p:nvSpPr>
          <p:spPr>
            <a:xfrm>
              <a:off x="2742402" y="330327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C4F503-B9B2-4D2D-9FA1-4D7B4EE46348}"/>
                </a:ext>
              </a:extLst>
            </p:cNvPr>
            <p:cNvSpPr/>
            <p:nvPr/>
          </p:nvSpPr>
          <p:spPr>
            <a:xfrm>
              <a:off x="2839172" y="3120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1BBC90-B91C-414A-8283-29C959B9FDD5}"/>
                </a:ext>
              </a:extLst>
            </p:cNvPr>
            <p:cNvSpPr/>
            <p:nvPr/>
          </p:nvSpPr>
          <p:spPr>
            <a:xfrm>
              <a:off x="2742402" y="345994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964CAA-CD43-43F6-9EC0-09617DA109FB}"/>
                </a:ext>
              </a:extLst>
            </p:cNvPr>
            <p:cNvSpPr/>
            <p:nvPr/>
          </p:nvSpPr>
          <p:spPr>
            <a:xfrm>
              <a:off x="2884892" y="355138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2BC3A6C-B51A-496E-9C30-E468262C2B0A}"/>
                </a:ext>
              </a:extLst>
            </p:cNvPr>
            <p:cNvSpPr/>
            <p:nvPr/>
          </p:nvSpPr>
          <p:spPr>
            <a:xfrm>
              <a:off x="2723079" y="364242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37D50E-47E3-4ABC-B5FE-54043F757127}"/>
                </a:ext>
              </a:extLst>
            </p:cNvPr>
            <p:cNvSpPr/>
            <p:nvPr/>
          </p:nvSpPr>
          <p:spPr>
            <a:xfrm>
              <a:off x="2927906" y="29577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3065E3-8693-4931-8E9C-84110FBC9C58}"/>
                </a:ext>
              </a:extLst>
            </p:cNvPr>
            <p:cNvSpPr/>
            <p:nvPr/>
          </p:nvSpPr>
          <p:spPr>
            <a:xfrm>
              <a:off x="2286081" y="381760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534439-9A2C-4E34-96D3-5A2829BFB020}"/>
                </a:ext>
              </a:extLst>
            </p:cNvPr>
            <p:cNvSpPr/>
            <p:nvPr/>
          </p:nvSpPr>
          <p:spPr>
            <a:xfrm>
              <a:off x="2463501" y="383980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F2448AC-C802-45DA-8827-F5D26BC54B4C}"/>
                </a:ext>
              </a:extLst>
            </p:cNvPr>
            <p:cNvSpPr/>
            <p:nvPr/>
          </p:nvSpPr>
          <p:spPr>
            <a:xfrm>
              <a:off x="2384214" y="395878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B168D2-DCFD-4701-B2DF-1AD645730AFE}"/>
                </a:ext>
              </a:extLst>
            </p:cNvPr>
            <p:cNvSpPr/>
            <p:nvPr/>
          </p:nvSpPr>
          <p:spPr>
            <a:xfrm>
              <a:off x="2561266" y="363905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4F8841F-F342-4304-A4A1-10E0E77B869F}"/>
                </a:ext>
              </a:extLst>
            </p:cNvPr>
            <p:cNvSpPr/>
            <p:nvPr/>
          </p:nvSpPr>
          <p:spPr>
            <a:xfrm>
              <a:off x="2625365" y="389596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35F7AB-93D0-427C-ACA3-8D296C9F21C4}"/>
                </a:ext>
              </a:extLst>
            </p:cNvPr>
            <p:cNvSpPr/>
            <p:nvPr/>
          </p:nvSpPr>
          <p:spPr>
            <a:xfrm>
              <a:off x="2775076" y="380117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F4B52E7-81F1-46C7-BC10-BED1F710680F}"/>
                </a:ext>
              </a:extLst>
            </p:cNvPr>
            <p:cNvSpPr/>
            <p:nvPr/>
          </p:nvSpPr>
          <p:spPr>
            <a:xfrm>
              <a:off x="2561266" y="343830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27BC423-D294-442C-8998-7FD7FC4417E3}"/>
                </a:ext>
              </a:extLst>
            </p:cNvPr>
            <p:cNvSpPr/>
            <p:nvPr/>
          </p:nvSpPr>
          <p:spPr>
            <a:xfrm>
              <a:off x="3435740" y="31300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487BC8-E7DA-4FE8-8FC0-5702C70BBCDC}"/>
                </a:ext>
              </a:extLst>
            </p:cNvPr>
            <p:cNvCxnSpPr/>
            <p:nvPr/>
          </p:nvCxnSpPr>
          <p:spPr>
            <a:xfrm>
              <a:off x="1957891" y="2775473"/>
              <a:ext cx="0" cy="1538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5C5817-5524-4B6E-A40B-C7BD6959E5FA}"/>
                </a:ext>
              </a:extLst>
            </p:cNvPr>
            <p:cNvCxnSpPr>
              <a:cxnSpLocks/>
            </p:cNvCxnSpPr>
            <p:nvPr/>
          </p:nvCxnSpPr>
          <p:spPr>
            <a:xfrm>
              <a:off x="1807284" y="4175760"/>
              <a:ext cx="19471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4B5B4FC-A1C8-4FF6-87BE-7CD0E8D8D0FD}"/>
              </a:ext>
            </a:extLst>
          </p:cNvPr>
          <p:cNvGrpSpPr/>
          <p:nvPr/>
        </p:nvGrpSpPr>
        <p:grpSpPr>
          <a:xfrm>
            <a:off x="4538928" y="2775473"/>
            <a:ext cx="1947134" cy="1538344"/>
            <a:chOff x="5739238" y="2144435"/>
            <a:chExt cx="1947134" cy="153834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44CCABC-D83A-4E9D-AEB1-2690EB996EAF}"/>
                </a:ext>
              </a:extLst>
            </p:cNvPr>
            <p:cNvSpPr/>
            <p:nvPr/>
          </p:nvSpPr>
          <p:spPr>
            <a:xfrm>
              <a:off x="6108584" y="310282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4AF6A82-2271-43E4-AEEA-CEA7BD761E48}"/>
                </a:ext>
              </a:extLst>
            </p:cNvPr>
            <p:cNvSpPr/>
            <p:nvPr/>
          </p:nvSpPr>
          <p:spPr>
            <a:xfrm>
              <a:off x="6108584" y="330621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F939440-6C62-4422-A95A-7E8526729BC0}"/>
                </a:ext>
              </a:extLst>
            </p:cNvPr>
            <p:cNvSpPr/>
            <p:nvPr/>
          </p:nvSpPr>
          <p:spPr>
            <a:xfrm>
              <a:off x="6304015" y="304538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00F512D-F82E-487F-A158-D29C4D07FA2C}"/>
                </a:ext>
              </a:extLst>
            </p:cNvPr>
            <p:cNvSpPr/>
            <p:nvPr/>
          </p:nvSpPr>
          <p:spPr>
            <a:xfrm>
              <a:off x="6992504" y="238784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22FB61-F134-402F-A3A4-A486631FFD29}"/>
                </a:ext>
              </a:extLst>
            </p:cNvPr>
            <p:cNvSpPr/>
            <p:nvPr/>
          </p:nvSpPr>
          <p:spPr>
            <a:xfrm>
              <a:off x="7096495" y="253266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98BB0C2-320B-49BD-B210-039792A4A4DA}"/>
                </a:ext>
              </a:extLst>
            </p:cNvPr>
            <p:cNvSpPr/>
            <p:nvPr/>
          </p:nvSpPr>
          <p:spPr>
            <a:xfrm>
              <a:off x="7187935" y="23304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4D8FD36-379E-43B2-A876-19B9EFA6DC25}"/>
                </a:ext>
              </a:extLst>
            </p:cNvPr>
            <p:cNvSpPr/>
            <p:nvPr/>
          </p:nvSpPr>
          <p:spPr>
            <a:xfrm>
              <a:off x="7252448" y="257838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A2B7C37-B6B6-402E-AA4F-EFC892CB6095}"/>
                </a:ext>
              </a:extLst>
            </p:cNvPr>
            <p:cNvSpPr/>
            <p:nvPr/>
          </p:nvSpPr>
          <p:spPr>
            <a:xfrm>
              <a:off x="6940542" y="260254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4397A06-F7D0-4EF1-B47B-FC6BC6521E2B}"/>
                </a:ext>
              </a:extLst>
            </p:cNvPr>
            <p:cNvSpPr/>
            <p:nvPr/>
          </p:nvSpPr>
          <p:spPr>
            <a:xfrm>
              <a:off x="6863497" y="273309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A83C2B5-DD9F-442D-A250-9448CB0BD1C2}"/>
                </a:ext>
              </a:extLst>
            </p:cNvPr>
            <p:cNvSpPr/>
            <p:nvPr/>
          </p:nvSpPr>
          <p:spPr>
            <a:xfrm>
              <a:off x="6674356" y="267224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44EB45B-1156-4136-9BDF-B34044F102CB}"/>
                </a:ext>
              </a:extLst>
            </p:cNvPr>
            <p:cNvSpPr/>
            <p:nvPr/>
          </p:nvSpPr>
          <p:spPr>
            <a:xfrm>
              <a:off x="6771126" y="248897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D85A2EB-7937-44D4-BBC7-9987BBA0CEC5}"/>
                </a:ext>
              </a:extLst>
            </p:cNvPr>
            <p:cNvSpPr/>
            <p:nvPr/>
          </p:nvSpPr>
          <p:spPr>
            <a:xfrm>
              <a:off x="6674356" y="282890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5F910BA-5FCE-496E-ADDF-2F473A5E4995}"/>
                </a:ext>
              </a:extLst>
            </p:cNvPr>
            <p:cNvSpPr/>
            <p:nvPr/>
          </p:nvSpPr>
          <p:spPr>
            <a:xfrm>
              <a:off x="6816846" y="292034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0553AB1-1E2A-41AA-B6DA-C132A571D56C}"/>
                </a:ext>
              </a:extLst>
            </p:cNvPr>
            <p:cNvSpPr/>
            <p:nvPr/>
          </p:nvSpPr>
          <p:spPr>
            <a:xfrm>
              <a:off x="6655033" y="301138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531E2CA-A8D8-40E5-86E1-BAC0ECA73B68}"/>
                </a:ext>
              </a:extLst>
            </p:cNvPr>
            <p:cNvSpPr/>
            <p:nvPr/>
          </p:nvSpPr>
          <p:spPr>
            <a:xfrm>
              <a:off x="6859860" y="232667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9AB816D-5DA1-4520-8FDA-F13E5E32F6CA}"/>
                </a:ext>
              </a:extLst>
            </p:cNvPr>
            <p:cNvSpPr/>
            <p:nvPr/>
          </p:nvSpPr>
          <p:spPr>
            <a:xfrm>
              <a:off x="6218035" y="318656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02CF26D-61A3-4633-94D7-8E6162AC76D0}"/>
                </a:ext>
              </a:extLst>
            </p:cNvPr>
            <p:cNvSpPr/>
            <p:nvPr/>
          </p:nvSpPr>
          <p:spPr>
            <a:xfrm>
              <a:off x="6395455" y="320876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47CF373-C10B-43C1-9AF9-689E43526487}"/>
                </a:ext>
              </a:extLst>
            </p:cNvPr>
            <p:cNvSpPr/>
            <p:nvPr/>
          </p:nvSpPr>
          <p:spPr>
            <a:xfrm>
              <a:off x="6316168" y="332774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4271E7D-A1CB-4FB2-84E3-36C13BF6A6C6}"/>
                </a:ext>
              </a:extLst>
            </p:cNvPr>
            <p:cNvSpPr/>
            <p:nvPr/>
          </p:nvSpPr>
          <p:spPr>
            <a:xfrm>
              <a:off x="6493220" y="30080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2362AC8-0EAA-4B9E-A685-F5633ECFC32C}"/>
                </a:ext>
              </a:extLst>
            </p:cNvPr>
            <p:cNvSpPr/>
            <p:nvPr/>
          </p:nvSpPr>
          <p:spPr>
            <a:xfrm>
              <a:off x="6557319" y="326492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C4637C7-43F0-4999-8754-92F8E4A3398C}"/>
                </a:ext>
              </a:extLst>
            </p:cNvPr>
            <p:cNvSpPr/>
            <p:nvPr/>
          </p:nvSpPr>
          <p:spPr>
            <a:xfrm>
              <a:off x="6707030" y="317013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4A4E23B-B2A1-4592-8FF3-FC6F70BB4667}"/>
                </a:ext>
              </a:extLst>
            </p:cNvPr>
            <p:cNvSpPr/>
            <p:nvPr/>
          </p:nvSpPr>
          <p:spPr>
            <a:xfrm>
              <a:off x="6493220" y="280726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4AA7AEC-A3B6-4E8D-BD85-878B2C9A37EF}"/>
                </a:ext>
              </a:extLst>
            </p:cNvPr>
            <p:cNvSpPr/>
            <p:nvPr/>
          </p:nvSpPr>
          <p:spPr>
            <a:xfrm>
              <a:off x="7367694" y="249897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F301970-B029-411B-8C2E-C89E3C61AE1B}"/>
                </a:ext>
              </a:extLst>
            </p:cNvPr>
            <p:cNvCxnSpPr/>
            <p:nvPr/>
          </p:nvCxnSpPr>
          <p:spPr>
            <a:xfrm>
              <a:off x="5889845" y="2144435"/>
              <a:ext cx="0" cy="1538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EEB6021-23DD-46E1-B7DE-AE3169DAABE4}"/>
                </a:ext>
              </a:extLst>
            </p:cNvPr>
            <p:cNvCxnSpPr>
              <a:cxnSpLocks/>
            </p:cNvCxnSpPr>
            <p:nvPr/>
          </p:nvCxnSpPr>
          <p:spPr>
            <a:xfrm>
              <a:off x="5739238" y="3544722"/>
              <a:ext cx="19471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7146D90-3DFC-47B5-B34E-9AE1DF732709}"/>
                </a:ext>
              </a:extLst>
            </p:cNvPr>
            <p:cNvSpPr/>
            <p:nvPr/>
          </p:nvSpPr>
          <p:spPr>
            <a:xfrm>
              <a:off x="6127474" y="2434892"/>
              <a:ext cx="1236136" cy="796066"/>
            </a:xfrm>
            <a:custGeom>
              <a:avLst/>
              <a:gdLst>
                <a:gd name="connsiteX0" fmla="*/ 0 w 989704"/>
                <a:gd name="connsiteY0" fmla="*/ 279699 h 280481"/>
                <a:gd name="connsiteX1" fmla="*/ 441064 w 989704"/>
                <a:gd name="connsiteY1" fmla="*/ 247426 h 280481"/>
                <a:gd name="connsiteX2" fmla="*/ 602428 w 989704"/>
                <a:gd name="connsiteY2" fmla="*/ 64546 h 280481"/>
                <a:gd name="connsiteX3" fmla="*/ 989704 w 989704"/>
                <a:gd name="connsiteY3" fmla="*/ 0 h 28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9704" h="280481">
                  <a:moveTo>
                    <a:pt x="0" y="279699"/>
                  </a:moveTo>
                  <a:cubicBezTo>
                    <a:pt x="170329" y="281492"/>
                    <a:pt x="340659" y="283285"/>
                    <a:pt x="441064" y="247426"/>
                  </a:cubicBezTo>
                  <a:cubicBezTo>
                    <a:pt x="541469" y="211567"/>
                    <a:pt x="510988" y="105784"/>
                    <a:pt x="602428" y="64546"/>
                  </a:cubicBezTo>
                  <a:cubicBezTo>
                    <a:pt x="693868" y="23308"/>
                    <a:pt x="841786" y="11654"/>
                    <a:pt x="989704" y="0"/>
                  </a:cubicBezTo>
                </a:path>
              </a:pathLst>
            </a:cu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0721210-653A-4357-B0FF-3C5A168F12E1}"/>
              </a:ext>
            </a:extLst>
          </p:cNvPr>
          <p:cNvGrpSpPr/>
          <p:nvPr/>
        </p:nvGrpSpPr>
        <p:grpSpPr>
          <a:xfrm>
            <a:off x="7959330" y="2721685"/>
            <a:ext cx="1947134" cy="1538344"/>
            <a:chOff x="5739238" y="2144435"/>
            <a:chExt cx="1947134" cy="1538344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3FEB4A7-1321-4F02-B1EC-6CB717766540}"/>
                </a:ext>
              </a:extLst>
            </p:cNvPr>
            <p:cNvSpPr/>
            <p:nvPr/>
          </p:nvSpPr>
          <p:spPr>
            <a:xfrm>
              <a:off x="6108584" y="310282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AA5274B-F27F-4AAE-9456-5515E2DE4A98}"/>
                </a:ext>
              </a:extLst>
            </p:cNvPr>
            <p:cNvSpPr/>
            <p:nvPr/>
          </p:nvSpPr>
          <p:spPr>
            <a:xfrm>
              <a:off x="6108584" y="330621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950DD97-006A-432F-BD7E-4DAAC0EC8C16}"/>
                </a:ext>
              </a:extLst>
            </p:cNvPr>
            <p:cNvSpPr/>
            <p:nvPr/>
          </p:nvSpPr>
          <p:spPr>
            <a:xfrm>
              <a:off x="6304015" y="304538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0B519BE-C862-445C-9433-2E18FB4B6F4E}"/>
                </a:ext>
              </a:extLst>
            </p:cNvPr>
            <p:cNvSpPr/>
            <p:nvPr/>
          </p:nvSpPr>
          <p:spPr>
            <a:xfrm>
              <a:off x="6992504" y="238784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66E3FF8-5EFA-456F-B1F9-D477B1F1D89B}"/>
                </a:ext>
              </a:extLst>
            </p:cNvPr>
            <p:cNvSpPr/>
            <p:nvPr/>
          </p:nvSpPr>
          <p:spPr>
            <a:xfrm>
              <a:off x="7096495" y="253266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90FA43-B83D-48FD-AB74-070D32A96864}"/>
                </a:ext>
              </a:extLst>
            </p:cNvPr>
            <p:cNvSpPr/>
            <p:nvPr/>
          </p:nvSpPr>
          <p:spPr>
            <a:xfrm>
              <a:off x="7187935" y="23304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0AF8329-75DA-49A6-984D-6CC767829E28}"/>
                </a:ext>
              </a:extLst>
            </p:cNvPr>
            <p:cNvSpPr/>
            <p:nvPr/>
          </p:nvSpPr>
          <p:spPr>
            <a:xfrm>
              <a:off x="7252448" y="257838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CBBF8AE-0DA6-4851-BED9-A66AD0EBF228}"/>
                </a:ext>
              </a:extLst>
            </p:cNvPr>
            <p:cNvSpPr/>
            <p:nvPr/>
          </p:nvSpPr>
          <p:spPr>
            <a:xfrm>
              <a:off x="6940542" y="260254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E929265-0D9C-482A-B334-F4B8513AB1D1}"/>
                </a:ext>
              </a:extLst>
            </p:cNvPr>
            <p:cNvSpPr/>
            <p:nvPr/>
          </p:nvSpPr>
          <p:spPr>
            <a:xfrm>
              <a:off x="6863497" y="273309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47B0990-FC44-4CA9-A8EE-2972BB957A7D}"/>
                </a:ext>
              </a:extLst>
            </p:cNvPr>
            <p:cNvSpPr/>
            <p:nvPr/>
          </p:nvSpPr>
          <p:spPr>
            <a:xfrm>
              <a:off x="6674356" y="267224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17A769E-4477-4DC4-B005-FAFABBBE3424}"/>
                </a:ext>
              </a:extLst>
            </p:cNvPr>
            <p:cNvSpPr/>
            <p:nvPr/>
          </p:nvSpPr>
          <p:spPr>
            <a:xfrm>
              <a:off x="6771126" y="248897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E5511B0-342D-481F-B2BB-ABE22D79E843}"/>
                </a:ext>
              </a:extLst>
            </p:cNvPr>
            <p:cNvSpPr/>
            <p:nvPr/>
          </p:nvSpPr>
          <p:spPr>
            <a:xfrm>
              <a:off x="6674356" y="282890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9E4B7E-D3DE-4DAF-8920-5FC26C970BC0}"/>
                </a:ext>
              </a:extLst>
            </p:cNvPr>
            <p:cNvSpPr/>
            <p:nvPr/>
          </p:nvSpPr>
          <p:spPr>
            <a:xfrm>
              <a:off x="6816846" y="292034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6245205-BD0E-4CF0-8821-5B048DB0322E}"/>
                </a:ext>
              </a:extLst>
            </p:cNvPr>
            <p:cNvSpPr/>
            <p:nvPr/>
          </p:nvSpPr>
          <p:spPr>
            <a:xfrm>
              <a:off x="6655033" y="301138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68AB920-231F-49A9-972D-F84678722F23}"/>
                </a:ext>
              </a:extLst>
            </p:cNvPr>
            <p:cNvSpPr/>
            <p:nvPr/>
          </p:nvSpPr>
          <p:spPr>
            <a:xfrm>
              <a:off x="6859860" y="232667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C0543B0-606C-4F38-823C-C907E795F4E5}"/>
                </a:ext>
              </a:extLst>
            </p:cNvPr>
            <p:cNvSpPr/>
            <p:nvPr/>
          </p:nvSpPr>
          <p:spPr>
            <a:xfrm>
              <a:off x="6218035" y="318656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CD137A-A4C4-4253-A9B1-B089AAC92965}"/>
                </a:ext>
              </a:extLst>
            </p:cNvPr>
            <p:cNvSpPr/>
            <p:nvPr/>
          </p:nvSpPr>
          <p:spPr>
            <a:xfrm>
              <a:off x="6395455" y="320876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3F2FBDA-D6D8-4113-9657-4D2195A3E878}"/>
                </a:ext>
              </a:extLst>
            </p:cNvPr>
            <p:cNvSpPr/>
            <p:nvPr/>
          </p:nvSpPr>
          <p:spPr>
            <a:xfrm>
              <a:off x="6316168" y="332774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2C388D3-AAC2-47A8-A233-29418554CA65}"/>
                </a:ext>
              </a:extLst>
            </p:cNvPr>
            <p:cNvSpPr/>
            <p:nvPr/>
          </p:nvSpPr>
          <p:spPr>
            <a:xfrm>
              <a:off x="6493220" y="300801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B96FE4B-EF10-440E-AAF9-0AE183E62BAC}"/>
                </a:ext>
              </a:extLst>
            </p:cNvPr>
            <p:cNvSpPr/>
            <p:nvPr/>
          </p:nvSpPr>
          <p:spPr>
            <a:xfrm>
              <a:off x="6557319" y="326492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B1776EA-2FC3-4365-9E53-9A9C0DB1F0AC}"/>
                </a:ext>
              </a:extLst>
            </p:cNvPr>
            <p:cNvSpPr/>
            <p:nvPr/>
          </p:nvSpPr>
          <p:spPr>
            <a:xfrm>
              <a:off x="6707030" y="317013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8F0B12C-F559-4E66-9DA4-B21F402CF46B}"/>
                </a:ext>
              </a:extLst>
            </p:cNvPr>
            <p:cNvSpPr/>
            <p:nvPr/>
          </p:nvSpPr>
          <p:spPr>
            <a:xfrm>
              <a:off x="6493220" y="280726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6822697-8F4F-4097-AB64-94C7CB697AC8}"/>
                </a:ext>
              </a:extLst>
            </p:cNvPr>
            <p:cNvSpPr/>
            <p:nvPr/>
          </p:nvSpPr>
          <p:spPr>
            <a:xfrm>
              <a:off x="7367694" y="249897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85C666B-BBA9-4C04-8282-618FD6212E75}"/>
                </a:ext>
              </a:extLst>
            </p:cNvPr>
            <p:cNvCxnSpPr/>
            <p:nvPr/>
          </p:nvCxnSpPr>
          <p:spPr>
            <a:xfrm>
              <a:off x="5889845" y="2144435"/>
              <a:ext cx="0" cy="1538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E517A2D-EBC5-4318-8809-DB3EFCF1216D}"/>
                </a:ext>
              </a:extLst>
            </p:cNvPr>
            <p:cNvCxnSpPr>
              <a:cxnSpLocks/>
            </p:cNvCxnSpPr>
            <p:nvPr/>
          </p:nvCxnSpPr>
          <p:spPr>
            <a:xfrm>
              <a:off x="5739238" y="3544722"/>
              <a:ext cx="19471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DE3E015-17AE-49DC-B24F-424A0B7C78CB}"/>
                </a:ext>
              </a:extLst>
            </p:cNvPr>
            <p:cNvSpPr/>
            <p:nvPr/>
          </p:nvSpPr>
          <p:spPr>
            <a:xfrm>
              <a:off x="6127474" y="2434892"/>
              <a:ext cx="1236136" cy="796066"/>
            </a:xfrm>
            <a:custGeom>
              <a:avLst/>
              <a:gdLst>
                <a:gd name="connsiteX0" fmla="*/ 0 w 989704"/>
                <a:gd name="connsiteY0" fmla="*/ 279699 h 280481"/>
                <a:gd name="connsiteX1" fmla="*/ 441064 w 989704"/>
                <a:gd name="connsiteY1" fmla="*/ 247426 h 280481"/>
                <a:gd name="connsiteX2" fmla="*/ 602428 w 989704"/>
                <a:gd name="connsiteY2" fmla="*/ 64546 h 280481"/>
                <a:gd name="connsiteX3" fmla="*/ 989704 w 989704"/>
                <a:gd name="connsiteY3" fmla="*/ 0 h 28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9704" h="280481">
                  <a:moveTo>
                    <a:pt x="0" y="279699"/>
                  </a:moveTo>
                  <a:cubicBezTo>
                    <a:pt x="170329" y="281492"/>
                    <a:pt x="340659" y="283285"/>
                    <a:pt x="441064" y="247426"/>
                  </a:cubicBezTo>
                  <a:cubicBezTo>
                    <a:pt x="541469" y="211567"/>
                    <a:pt x="510988" y="105784"/>
                    <a:pt x="602428" y="64546"/>
                  </a:cubicBezTo>
                  <a:cubicBezTo>
                    <a:pt x="693868" y="23308"/>
                    <a:pt x="841786" y="11654"/>
                    <a:pt x="989704" y="0"/>
                  </a:cubicBezTo>
                </a:path>
              </a:pathLst>
            </a:cu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6A5CA54-EC3E-440F-A6ED-C82D466404A0}"/>
              </a:ext>
            </a:extLst>
          </p:cNvPr>
          <p:cNvSpPr/>
          <p:nvPr/>
        </p:nvSpPr>
        <p:spPr>
          <a:xfrm>
            <a:off x="8447437" y="3080334"/>
            <a:ext cx="1236136" cy="796066"/>
          </a:xfrm>
          <a:custGeom>
            <a:avLst/>
            <a:gdLst>
              <a:gd name="connsiteX0" fmla="*/ 0 w 989704"/>
              <a:gd name="connsiteY0" fmla="*/ 279699 h 280481"/>
              <a:gd name="connsiteX1" fmla="*/ 441064 w 989704"/>
              <a:gd name="connsiteY1" fmla="*/ 247426 h 280481"/>
              <a:gd name="connsiteX2" fmla="*/ 602428 w 989704"/>
              <a:gd name="connsiteY2" fmla="*/ 64546 h 280481"/>
              <a:gd name="connsiteX3" fmla="*/ 989704 w 989704"/>
              <a:gd name="connsiteY3" fmla="*/ 0 h 28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704" h="280481">
                <a:moveTo>
                  <a:pt x="0" y="279699"/>
                </a:moveTo>
                <a:cubicBezTo>
                  <a:pt x="170329" y="281492"/>
                  <a:pt x="340659" y="283285"/>
                  <a:pt x="441064" y="247426"/>
                </a:cubicBezTo>
                <a:cubicBezTo>
                  <a:pt x="541469" y="211567"/>
                  <a:pt x="510988" y="105784"/>
                  <a:pt x="602428" y="64546"/>
                </a:cubicBezTo>
                <a:cubicBezTo>
                  <a:pt x="693868" y="23308"/>
                  <a:pt x="841786" y="11654"/>
                  <a:pt x="989704" y="0"/>
                </a:cubicBezTo>
              </a:path>
            </a:pathLst>
          </a:cu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74F6BDA-83D5-4E25-A044-14E0C70A6EE7}"/>
              </a:ext>
            </a:extLst>
          </p:cNvPr>
          <p:cNvSpPr/>
          <p:nvPr/>
        </p:nvSpPr>
        <p:spPr>
          <a:xfrm>
            <a:off x="8536260" y="3155637"/>
            <a:ext cx="1236136" cy="796066"/>
          </a:xfrm>
          <a:custGeom>
            <a:avLst/>
            <a:gdLst>
              <a:gd name="connsiteX0" fmla="*/ 0 w 989704"/>
              <a:gd name="connsiteY0" fmla="*/ 279699 h 280481"/>
              <a:gd name="connsiteX1" fmla="*/ 441064 w 989704"/>
              <a:gd name="connsiteY1" fmla="*/ 247426 h 280481"/>
              <a:gd name="connsiteX2" fmla="*/ 602428 w 989704"/>
              <a:gd name="connsiteY2" fmla="*/ 64546 h 280481"/>
              <a:gd name="connsiteX3" fmla="*/ 989704 w 989704"/>
              <a:gd name="connsiteY3" fmla="*/ 0 h 28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704" h="280481">
                <a:moveTo>
                  <a:pt x="0" y="279699"/>
                </a:moveTo>
                <a:cubicBezTo>
                  <a:pt x="170329" y="281492"/>
                  <a:pt x="340659" y="283285"/>
                  <a:pt x="441064" y="247426"/>
                </a:cubicBezTo>
                <a:cubicBezTo>
                  <a:pt x="541469" y="211567"/>
                  <a:pt x="510988" y="105784"/>
                  <a:pt x="602428" y="64546"/>
                </a:cubicBezTo>
                <a:cubicBezTo>
                  <a:pt x="693868" y="23308"/>
                  <a:pt x="841786" y="11654"/>
                  <a:pt x="989704" y="0"/>
                </a:cubicBezTo>
              </a:path>
            </a:pathLst>
          </a:cu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E282C6-AF1D-418F-9076-5C7D6D04CA8E}"/>
              </a:ext>
            </a:extLst>
          </p:cNvPr>
          <p:cNvSpPr/>
          <p:nvPr/>
        </p:nvSpPr>
        <p:spPr>
          <a:xfrm>
            <a:off x="8286989" y="2942278"/>
            <a:ext cx="1236136" cy="796066"/>
          </a:xfrm>
          <a:custGeom>
            <a:avLst/>
            <a:gdLst>
              <a:gd name="connsiteX0" fmla="*/ 0 w 989704"/>
              <a:gd name="connsiteY0" fmla="*/ 279699 h 280481"/>
              <a:gd name="connsiteX1" fmla="*/ 441064 w 989704"/>
              <a:gd name="connsiteY1" fmla="*/ 247426 h 280481"/>
              <a:gd name="connsiteX2" fmla="*/ 602428 w 989704"/>
              <a:gd name="connsiteY2" fmla="*/ 64546 h 280481"/>
              <a:gd name="connsiteX3" fmla="*/ 989704 w 989704"/>
              <a:gd name="connsiteY3" fmla="*/ 0 h 28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704" h="280481">
                <a:moveTo>
                  <a:pt x="0" y="279699"/>
                </a:moveTo>
                <a:cubicBezTo>
                  <a:pt x="170329" y="281492"/>
                  <a:pt x="340659" y="283285"/>
                  <a:pt x="441064" y="247426"/>
                </a:cubicBezTo>
                <a:cubicBezTo>
                  <a:pt x="541469" y="211567"/>
                  <a:pt x="510988" y="105784"/>
                  <a:pt x="602428" y="64546"/>
                </a:cubicBezTo>
                <a:cubicBezTo>
                  <a:pt x="693868" y="23308"/>
                  <a:pt x="841786" y="11654"/>
                  <a:pt x="989704" y="0"/>
                </a:cubicBezTo>
              </a:path>
            </a:pathLst>
          </a:cu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7076B55-AD02-4199-9490-7A195A462418}"/>
              </a:ext>
            </a:extLst>
          </p:cNvPr>
          <p:cNvSpPr/>
          <p:nvPr/>
        </p:nvSpPr>
        <p:spPr>
          <a:xfrm>
            <a:off x="8202026" y="2880636"/>
            <a:ext cx="1236136" cy="796066"/>
          </a:xfrm>
          <a:custGeom>
            <a:avLst/>
            <a:gdLst>
              <a:gd name="connsiteX0" fmla="*/ 0 w 989704"/>
              <a:gd name="connsiteY0" fmla="*/ 279699 h 280481"/>
              <a:gd name="connsiteX1" fmla="*/ 441064 w 989704"/>
              <a:gd name="connsiteY1" fmla="*/ 247426 h 280481"/>
              <a:gd name="connsiteX2" fmla="*/ 602428 w 989704"/>
              <a:gd name="connsiteY2" fmla="*/ 64546 h 280481"/>
              <a:gd name="connsiteX3" fmla="*/ 989704 w 989704"/>
              <a:gd name="connsiteY3" fmla="*/ 0 h 28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704" h="280481">
                <a:moveTo>
                  <a:pt x="0" y="279699"/>
                </a:moveTo>
                <a:cubicBezTo>
                  <a:pt x="170329" y="281492"/>
                  <a:pt x="340659" y="283285"/>
                  <a:pt x="441064" y="247426"/>
                </a:cubicBezTo>
                <a:cubicBezTo>
                  <a:pt x="541469" y="211567"/>
                  <a:pt x="510988" y="105784"/>
                  <a:pt x="602428" y="64546"/>
                </a:cubicBezTo>
                <a:cubicBezTo>
                  <a:pt x="693868" y="23308"/>
                  <a:pt x="841786" y="11654"/>
                  <a:pt x="989704" y="0"/>
                </a:cubicBezTo>
              </a:path>
            </a:pathLst>
          </a:cu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B813E3-B7C7-42AA-8B9C-3890A5563B4C}"/>
              </a:ext>
            </a:extLst>
          </p:cNvPr>
          <p:cNvSpPr txBox="1"/>
          <p:nvPr/>
        </p:nvSpPr>
        <p:spPr>
          <a:xfrm>
            <a:off x="1867208" y="415287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67B6DEC-B693-45AC-BD63-21DC2D383C8B}"/>
              </a:ext>
            </a:extLst>
          </p:cNvPr>
          <p:cNvSpPr txBox="1"/>
          <p:nvPr/>
        </p:nvSpPr>
        <p:spPr>
          <a:xfrm>
            <a:off x="5369401" y="411078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E3B678-94F8-4F47-AD21-1DE65EE64F1A}"/>
              </a:ext>
            </a:extLst>
          </p:cNvPr>
          <p:cNvSpPr txBox="1"/>
          <p:nvPr/>
        </p:nvSpPr>
        <p:spPr>
          <a:xfrm>
            <a:off x="8781453" y="406101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B3EEDB-44BA-43E0-B342-FC590EBBEB4D}"/>
              </a:ext>
            </a:extLst>
          </p:cNvPr>
          <p:cNvSpPr txBox="1"/>
          <p:nvPr/>
        </p:nvSpPr>
        <p:spPr>
          <a:xfrm>
            <a:off x="905021" y="324417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0578F56-94D1-4187-905E-2900A079FB4F}"/>
              </a:ext>
            </a:extLst>
          </p:cNvPr>
          <p:cNvSpPr txBox="1"/>
          <p:nvPr/>
        </p:nvSpPr>
        <p:spPr>
          <a:xfrm>
            <a:off x="4359796" y="323385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A106155-C7FA-4AB9-A3CE-A5FB23749B0E}"/>
              </a:ext>
            </a:extLst>
          </p:cNvPr>
          <p:cNvSpPr txBox="1"/>
          <p:nvPr/>
        </p:nvSpPr>
        <p:spPr>
          <a:xfrm>
            <a:off x="7836071" y="322518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1072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0" grpId="0" animBg="1"/>
      <p:bldP spid="103" grpId="0"/>
      <p:bldP spid="104" grpId="0"/>
      <p:bldP spid="106" grpId="0"/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Generating synthetic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92A2-D119-440E-A6A3-A1ADAAE9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" y="1548882"/>
            <a:ext cx="11234057" cy="4629496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Global idea: </a:t>
            </a:r>
            <a:r>
              <a:rPr lang="en-US" sz="2800" dirty="0"/>
              <a:t>Generating new synthetic samples without modeling the density estimation (for “complex” distributions)  </a:t>
            </a:r>
          </a:p>
          <a:p>
            <a:r>
              <a:rPr lang="en-US" sz="2800" b="1" dirty="0"/>
              <a:t>Solution: </a:t>
            </a:r>
            <a:r>
              <a:rPr lang="en-US" sz="2800" dirty="0"/>
              <a:t>Sampling from something simple (noise) and learning a transformation to the real (training) distribution</a:t>
            </a:r>
          </a:p>
          <a:p>
            <a:endParaRPr lang="en-US" sz="2800" b="1" dirty="0"/>
          </a:p>
          <a:p>
            <a:r>
              <a:rPr lang="en-US" sz="2800" dirty="0"/>
              <a:t>Main components of the </a:t>
            </a:r>
            <a:r>
              <a:rPr lang="en-US" sz="2800" b="1" dirty="0"/>
              <a:t>Generative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b="1" dirty="0"/>
              <a:t>Generator</a:t>
            </a:r>
            <a:r>
              <a:rPr lang="en-US" sz="2800" dirty="0"/>
              <a:t> Neural Network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ym typeface="Wingdings" panose="05000000000000000000" pitchFamily="2" charset="2"/>
              </a:rPr>
              <a:t>G</a:t>
            </a:r>
            <a:r>
              <a:rPr lang="en-US" sz="2800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 Noise</a:t>
            </a:r>
            <a:r>
              <a:rPr lang="en-US" sz="2800" dirty="0"/>
              <a:t> (latent space)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latin typeface="Bell MT" panose="02020503060305020303" pitchFamily="18" charset="0"/>
              </a:rPr>
              <a:t>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i="1" dirty="0">
                <a:latin typeface="Bell MT" panose="02020503060305020303" pitchFamily="18" charset="0"/>
              </a:rPr>
              <a:t> </a:t>
            </a:r>
            <a:r>
              <a:rPr lang="en-US" sz="2800" b="1" dirty="0"/>
              <a:t>Fake sample </a:t>
            </a:r>
            <a:r>
              <a:rPr lang="en-US" sz="2800" dirty="0"/>
              <a:t>from the training distribution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latin typeface="Bell MT" panose="02020503060305020303" pitchFamily="18" charset="0"/>
              </a:rPr>
              <a:t>X’</a:t>
            </a:r>
          </a:p>
          <a:p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B26B2FC1-B46D-46BE-AFFF-2BBA3F162CC4}"/>
              </a:ext>
            </a:extLst>
          </p:cNvPr>
          <p:cNvSpPr/>
          <p:nvPr/>
        </p:nvSpPr>
        <p:spPr>
          <a:xfrm rot="16200000">
            <a:off x="8471301" y="4273294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7FD17D-0C66-4A86-B8B6-2DE2FB13A057}"/>
              </a:ext>
            </a:extLst>
          </p:cNvPr>
          <p:cNvSpPr/>
          <p:nvPr/>
        </p:nvSpPr>
        <p:spPr>
          <a:xfrm>
            <a:off x="9630694" y="4059867"/>
            <a:ext cx="420130" cy="12437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9C5C8-FB8D-4E9D-B8DA-4DB9778E39F8}"/>
              </a:ext>
            </a:extLst>
          </p:cNvPr>
          <p:cNvSpPr/>
          <p:nvPr/>
        </p:nvSpPr>
        <p:spPr>
          <a:xfrm>
            <a:off x="8193928" y="4440110"/>
            <a:ext cx="381361" cy="494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7241A-C8D0-4D8C-9BC3-8DCACC7F17A2}"/>
              </a:ext>
            </a:extLst>
          </p:cNvPr>
          <p:cNvSpPr txBox="1"/>
          <p:nvPr/>
        </p:nvSpPr>
        <p:spPr>
          <a:xfrm>
            <a:off x="8887829" y="4440110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6A152-5D7A-4CD1-BF65-FD85D98EA8C1}"/>
              </a:ext>
            </a:extLst>
          </p:cNvPr>
          <p:cNvSpPr txBox="1"/>
          <p:nvPr/>
        </p:nvSpPr>
        <p:spPr>
          <a:xfrm>
            <a:off x="8174752" y="4444843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Z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C8960-1252-447A-9AC1-69B4E48D308E}"/>
              </a:ext>
            </a:extLst>
          </p:cNvPr>
          <p:cNvSpPr txBox="1"/>
          <p:nvPr/>
        </p:nvSpPr>
        <p:spPr>
          <a:xfrm>
            <a:off x="9558299" y="4475714"/>
            <a:ext cx="518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X'</a:t>
            </a:r>
            <a:endParaRPr 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202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1AA3-C29C-4F0C-8085-2EBEEC58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286604"/>
            <a:ext cx="11234057" cy="968440"/>
          </a:xfrm>
        </p:spPr>
        <p:txBody>
          <a:bodyPr/>
          <a:lstStyle/>
          <a:p>
            <a:r>
              <a:rPr lang="en-US" b="1" dirty="0"/>
              <a:t>How Generator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92A2-D119-440E-A6A3-A1ADAAE9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" y="1548882"/>
            <a:ext cx="11234057" cy="4629496"/>
          </a:xfrm>
        </p:spPr>
        <p:txBody>
          <a:bodyPr>
            <a:normAutofit/>
          </a:bodyPr>
          <a:lstStyle/>
          <a:p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4CC21-A150-43C4-963A-5613505F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01" y="6459785"/>
            <a:ext cx="2472271" cy="365125"/>
          </a:xfrm>
        </p:spPr>
        <p:txBody>
          <a:bodyPr/>
          <a:lstStyle/>
          <a:p>
            <a:fld id="{B9B17398-3CEC-4ABF-82D3-EA58CB7DE99F}" type="datetime1">
              <a:rPr lang="en-US" smtClean="0"/>
              <a:pPr/>
              <a:t>14-Nov-21</a:t>
            </a:fld>
            <a:endParaRPr lang="en-US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B26B2FC1-B46D-46BE-AFFF-2BBA3F162CC4}"/>
              </a:ext>
            </a:extLst>
          </p:cNvPr>
          <p:cNvSpPr/>
          <p:nvPr/>
        </p:nvSpPr>
        <p:spPr>
          <a:xfrm rot="16200000">
            <a:off x="1349678" y="2100249"/>
            <a:ext cx="1243746" cy="827903"/>
          </a:xfrm>
          <a:prstGeom prst="trapezoid">
            <a:avLst>
              <a:gd name="adj" fmla="val 47388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7FD17D-0C66-4A86-B8B6-2DE2FB13A057}"/>
              </a:ext>
            </a:extLst>
          </p:cNvPr>
          <p:cNvSpPr/>
          <p:nvPr/>
        </p:nvSpPr>
        <p:spPr>
          <a:xfrm>
            <a:off x="2509071" y="1886822"/>
            <a:ext cx="420130" cy="12437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9C5C8-FB8D-4E9D-B8DA-4DB9778E39F8}"/>
              </a:ext>
            </a:extLst>
          </p:cNvPr>
          <p:cNvSpPr/>
          <p:nvPr/>
        </p:nvSpPr>
        <p:spPr>
          <a:xfrm>
            <a:off x="1072305" y="2267065"/>
            <a:ext cx="381361" cy="494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7241A-C8D0-4D8C-9BC3-8DCACC7F17A2}"/>
              </a:ext>
            </a:extLst>
          </p:cNvPr>
          <p:cNvSpPr txBox="1"/>
          <p:nvPr/>
        </p:nvSpPr>
        <p:spPr>
          <a:xfrm>
            <a:off x="1766206" y="2267065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6A152-5D7A-4CD1-BF65-FD85D98EA8C1}"/>
              </a:ext>
            </a:extLst>
          </p:cNvPr>
          <p:cNvSpPr txBox="1"/>
          <p:nvPr/>
        </p:nvSpPr>
        <p:spPr>
          <a:xfrm>
            <a:off x="1053129" y="2271798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Z</a:t>
            </a:r>
            <a:endParaRPr lang="en-US" i="1" dirty="0">
              <a:latin typeface="Bell MT" panose="020205030603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C8960-1252-447A-9AC1-69B4E48D308E}"/>
              </a:ext>
            </a:extLst>
          </p:cNvPr>
          <p:cNvSpPr txBox="1"/>
          <p:nvPr/>
        </p:nvSpPr>
        <p:spPr>
          <a:xfrm>
            <a:off x="2436676" y="2302669"/>
            <a:ext cx="518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ll MT" panose="02020503060305020303" pitchFamily="18" charset="0"/>
              </a:rPr>
              <a:t>X'</a:t>
            </a:r>
            <a:endParaRPr lang="en-US" i="1" dirty="0">
              <a:latin typeface="Bell MT" panose="020205030603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885128-7A07-4E8C-9BA7-F382E0F86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30" y="1588532"/>
            <a:ext cx="1948151" cy="1707214"/>
          </a:xfrm>
          <a:prstGeom prst="rect">
            <a:avLst/>
          </a:prstGeom>
        </p:spPr>
      </p:pic>
      <p:pic>
        <p:nvPicPr>
          <p:cNvPr id="15" name="Picture 2" descr="Image result for backpropagation animation gif">
            <a:extLst>
              <a:ext uri="{FF2B5EF4-FFF2-40B4-BE49-F238E27FC236}">
                <a16:creationId xmlns:a16="http://schemas.microsoft.com/office/drawing/2014/main" id="{DED86CA9-B875-42FE-8DA0-A7734C7C8A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11" y="1279365"/>
            <a:ext cx="6223691" cy="48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31AE06-A7E9-4129-814E-D91211752AC7}"/>
              </a:ext>
            </a:extLst>
          </p:cNvPr>
          <p:cNvSpPr/>
          <p:nvPr/>
        </p:nvSpPr>
        <p:spPr>
          <a:xfrm>
            <a:off x="649045" y="4550779"/>
            <a:ext cx="5633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another model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that gives information about how close/far are the samples from real data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Discriminator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6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10063</TotalTime>
  <Words>3321</Words>
  <Application>Microsoft Office PowerPoint</Application>
  <PresentationFormat>Panorámica</PresentationFormat>
  <Paragraphs>1134</Paragraphs>
  <Slides>52</Slides>
  <Notes>49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0" baseType="lpstr">
      <vt:lpstr>Arial</vt:lpstr>
      <vt:lpstr>Bell MT</vt:lpstr>
      <vt:lpstr>Calibri</vt:lpstr>
      <vt:lpstr>Calibri Light</vt:lpstr>
      <vt:lpstr>Cambria Math</vt:lpstr>
      <vt:lpstr>Century Gothic</vt:lpstr>
      <vt:lpstr>Lato</vt:lpstr>
      <vt:lpstr>Rückblick</vt:lpstr>
      <vt:lpstr>Lipizzaner:  Gradient-based Coevolution GAN Training</vt:lpstr>
      <vt:lpstr>Presentación de PowerPoint</vt:lpstr>
      <vt:lpstr>Generative Modeling</vt:lpstr>
      <vt:lpstr>Generative Modeling</vt:lpstr>
      <vt:lpstr>Models</vt:lpstr>
      <vt:lpstr>Presentación de PowerPoint</vt:lpstr>
      <vt:lpstr>Generating synthetic samples</vt:lpstr>
      <vt:lpstr>Generating synthetic samples</vt:lpstr>
      <vt:lpstr>How Generator Learn?</vt:lpstr>
      <vt:lpstr>Generative Adversarial Networks</vt:lpstr>
      <vt:lpstr>GAN Training. Mathematical Model</vt:lpstr>
      <vt:lpstr>Generative Adversarial Networks</vt:lpstr>
      <vt:lpstr>GAN Training. General Algorithm</vt:lpstr>
      <vt:lpstr>Applications: Generate New Samples of Image Datasets </vt:lpstr>
      <vt:lpstr>Applications: Image-to-Image Translation</vt:lpstr>
      <vt:lpstr>Applications: Text-to-Image Translation</vt:lpstr>
      <vt:lpstr>Applications: Semantic-Image-to-Photo Translation</vt:lpstr>
      <vt:lpstr>Not all is good news </vt:lpstr>
      <vt:lpstr>Presentación de PowerPoint</vt:lpstr>
      <vt:lpstr>From GANs to Deep Neuroevolution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Introduction to Evolutionary Computing</vt:lpstr>
      <vt:lpstr>Competitive Coevolution</vt:lpstr>
      <vt:lpstr>Competitive Coevolution</vt:lpstr>
      <vt:lpstr>Lipizzaner: Gradient-based Coevolution</vt:lpstr>
      <vt:lpstr>Lipizzaner: Gradient-based Coevolution</vt:lpstr>
      <vt:lpstr>Lipizzaner: Gradient-based Coevolution</vt:lpstr>
      <vt:lpstr>Fast and improved convergence</vt:lpstr>
      <vt:lpstr>Fast and improved convergence</vt:lpstr>
      <vt:lpstr>Robustness and resilience</vt:lpstr>
      <vt:lpstr>Ensembles: Robustness</vt:lpstr>
      <vt:lpstr>Loss Diversity: Robustness</vt:lpstr>
      <vt:lpstr>Ensembles: Better results</vt:lpstr>
      <vt:lpstr>Ensembles: Re-purpose models</vt:lpstr>
      <vt:lpstr>Improvements: Data Dieting</vt:lpstr>
      <vt:lpstr>Improvements: Data Dieting</vt:lpstr>
      <vt:lpstr>Some implemented approaches</vt:lpstr>
      <vt:lpstr>Publications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GANs with coevolutionary methods*</dc:title>
  <dc:creator>Tom Schmiedlechner</dc:creator>
  <cp:lastModifiedBy>Jamal Toutouh El Alamin</cp:lastModifiedBy>
  <cp:revision>361</cp:revision>
  <dcterms:created xsi:type="dcterms:W3CDTF">2018-02-28T12:44:46Z</dcterms:created>
  <dcterms:modified xsi:type="dcterms:W3CDTF">2021-11-14T18:29:53Z</dcterms:modified>
</cp:coreProperties>
</file>